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6"/>
  </p:notesMasterIdLst>
  <p:sldIdLst>
    <p:sldId id="371" r:id="rId2"/>
    <p:sldId id="257" r:id="rId3"/>
    <p:sldId id="299" r:id="rId4"/>
    <p:sldId id="303" r:id="rId5"/>
    <p:sldId id="259" r:id="rId6"/>
    <p:sldId id="352" r:id="rId7"/>
    <p:sldId id="307" r:id="rId8"/>
    <p:sldId id="330" r:id="rId9"/>
    <p:sldId id="331" r:id="rId10"/>
    <p:sldId id="265" r:id="rId11"/>
    <p:sldId id="310" r:id="rId12"/>
    <p:sldId id="313" r:id="rId13"/>
    <p:sldId id="309" r:id="rId14"/>
    <p:sldId id="387"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66" r:id="rId28"/>
    <p:sldId id="367" r:id="rId29"/>
    <p:sldId id="337" r:id="rId30"/>
    <p:sldId id="338" r:id="rId31"/>
    <p:sldId id="368" r:id="rId32"/>
    <p:sldId id="339" r:id="rId33"/>
    <p:sldId id="340" r:id="rId34"/>
    <p:sldId id="341" r:id="rId35"/>
    <p:sldId id="342" r:id="rId36"/>
    <p:sldId id="283" r:id="rId37"/>
    <p:sldId id="291" r:id="rId38"/>
    <p:sldId id="308" r:id="rId39"/>
    <p:sldId id="293" r:id="rId40"/>
    <p:sldId id="319" r:id="rId41"/>
    <p:sldId id="324" r:id="rId42"/>
    <p:sldId id="343" r:id="rId43"/>
    <p:sldId id="369" r:id="rId44"/>
    <p:sldId id="321" r:id="rId45"/>
    <p:sldId id="344" r:id="rId46"/>
    <p:sldId id="370" r:id="rId47"/>
    <p:sldId id="360" r:id="rId48"/>
    <p:sldId id="351" r:id="rId49"/>
    <p:sldId id="361" r:id="rId50"/>
    <p:sldId id="347" r:id="rId51"/>
    <p:sldId id="301" r:id="rId52"/>
    <p:sldId id="384" r:id="rId53"/>
    <p:sldId id="385" r:id="rId54"/>
    <p:sldId id="38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ymGi7slemaKys2sRjLNqA==" hashData="Ww+f7eVU0I1jYCCds087448CtCIEOHQt1upjBIunmdspcjqBkrWsTcu3/jHAKmhpdmj2EX12bfLohS7N2JLpW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259"/>
  </p:normalViewPr>
  <p:slideViewPr>
    <p:cSldViewPr snapToGrid="0" snapToObjects="1">
      <p:cViewPr varScale="1">
        <p:scale>
          <a:sx n="110" d="100"/>
          <a:sy n="110" d="100"/>
        </p:scale>
        <p:origin x="1216" y="168"/>
      </p:cViewPr>
      <p:guideLst>
        <p:guide orient="horz" pos="2160"/>
        <p:guide pos="2880"/>
      </p:guideLst>
    </p:cSldViewPr>
  </p:slideViewPr>
  <p:outlineViewPr>
    <p:cViewPr>
      <p:scale>
        <a:sx n="33" d="100"/>
        <a:sy n="33" d="100"/>
      </p:scale>
      <p:origin x="0" y="-172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373023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478160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538838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324847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90827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What is happening is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that all the kids are bringing different items to the girl with the red hair.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do you think is happening?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that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she is making pies and the others are helping her. </a:t>
            </a:r>
            <a:r>
              <a:rPr lang="en-US" sz="1200" b="1" u="sng" kern="1200" dirty="0">
                <a:solidFill>
                  <a:schemeClr val="tx1"/>
                </a:solidFill>
                <a:effectLst/>
                <a:latin typeface="+mn-lt"/>
                <a:ea typeface="+mn-ea"/>
                <a:cs typeface="+mn-cs"/>
              </a:rPr>
              <a:t>What evidence do you have?</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that </a:t>
            </a:r>
            <a:r>
              <a:rPr lang="en-US" sz="1200" kern="1200" dirty="0">
                <a:solidFill>
                  <a:schemeClr val="tx1"/>
                </a:solidFill>
                <a:effectLst/>
                <a:latin typeface="+mn-lt"/>
                <a:ea typeface="+mn-ea"/>
                <a:cs typeface="+mn-cs"/>
              </a:rPr>
              <a:t>the </a:t>
            </a:r>
            <a:r>
              <a:rPr lang="en-US" sz="1200" b="1" u="sng" kern="1200" dirty="0">
                <a:solidFill>
                  <a:schemeClr val="tx1"/>
                </a:solidFill>
                <a:effectLst/>
                <a:latin typeface="+mn-lt"/>
                <a:ea typeface="+mn-ea"/>
                <a:cs typeface="+mn-cs"/>
              </a:rPr>
              <a:t>big boy is carrying a shelf, another boy is carrying a sign that reads “Amanda’s Fine Pies” and the little boy is bringing two buckets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of fruit. </a:t>
            </a:r>
            <a:r>
              <a:rPr lang="en-US" sz="1200" b="1" u="sng" kern="1200" dirty="0">
                <a:solidFill>
                  <a:schemeClr val="tx1"/>
                </a:solidFill>
                <a:effectLst/>
                <a:latin typeface="+mn-lt"/>
                <a:ea typeface="+mn-ea"/>
                <a:cs typeface="+mn-cs"/>
              </a:rPr>
              <a:t>What evidence do you have?</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know</a:t>
            </a:r>
            <a:r>
              <a:rPr lang="en-US" sz="1200" kern="1200" dirty="0">
                <a:solidFill>
                  <a:schemeClr val="tx1"/>
                </a:solidFill>
                <a:effectLst/>
                <a:latin typeface="+mn-lt"/>
                <a:ea typeface="+mn-ea"/>
                <a:cs typeface="+mn-cs"/>
              </a:rPr>
              <a:t> that they are baking pies </a:t>
            </a:r>
            <a:r>
              <a:rPr lang="en-US" sz="1200" b="1" u="sng" kern="1200" dirty="0">
                <a:solidFill>
                  <a:schemeClr val="tx1"/>
                </a:solidFill>
                <a:effectLst/>
                <a:latin typeface="+mn-lt"/>
                <a:ea typeface="+mn-ea"/>
                <a:cs typeface="+mn-cs"/>
              </a:rPr>
              <a:t>because</a:t>
            </a:r>
            <a:r>
              <a:rPr lang="en-US" sz="1200" b="1" kern="1200" dirty="0">
                <a:solidFill>
                  <a:schemeClr val="tx1"/>
                </a:solidFill>
                <a:effectLst/>
                <a:latin typeface="+mn-lt"/>
                <a:ea typeface="+mn-ea"/>
                <a:cs typeface="+mn-cs"/>
              </a:rPr>
              <a:t> F </a:t>
            </a:r>
            <a:r>
              <a:rPr lang="en-US" sz="1200" kern="1200" dirty="0">
                <a:solidFill>
                  <a:schemeClr val="tx1"/>
                </a:solidFill>
                <a:effectLst/>
                <a:latin typeface="+mn-lt"/>
                <a:ea typeface="+mn-ea"/>
                <a:cs typeface="+mn-cs"/>
              </a:rPr>
              <a:t>in the text, the boy is bringing a sign that says “Amanda’s Pies.” </a:t>
            </a:r>
            <a:r>
              <a:rPr lang="en-US" sz="1200" b="1" u="sng" kern="1200" dirty="0">
                <a:solidFill>
                  <a:schemeClr val="tx1"/>
                </a:solidFill>
                <a:effectLst/>
                <a:latin typeface="+mn-lt"/>
                <a:ea typeface="+mn-ea"/>
                <a:cs typeface="+mn-cs"/>
              </a:rPr>
              <a:t>I think </a:t>
            </a:r>
            <a:r>
              <a:rPr lang="en-US" sz="1200" kern="1200" dirty="0">
                <a:solidFill>
                  <a:schemeClr val="tx1"/>
                </a:solidFill>
                <a:effectLst/>
                <a:latin typeface="+mn-lt"/>
                <a:ea typeface="+mn-ea"/>
                <a:cs typeface="+mn-cs"/>
              </a:rPr>
              <a:t>the girl’s name is Amanda </a:t>
            </a:r>
            <a:r>
              <a:rPr lang="en-US" sz="1200" b="1" u="sng" kern="1200" dirty="0">
                <a:solidFill>
                  <a:schemeClr val="tx1"/>
                </a:solidFill>
                <a:effectLst/>
                <a:latin typeface="+mn-lt"/>
                <a:ea typeface="+mn-ea"/>
                <a:cs typeface="+mn-cs"/>
              </a:rPr>
              <a:t>because she’s</a:t>
            </a:r>
            <a:r>
              <a:rPr lang="en-US" sz="1200" kern="1200" dirty="0">
                <a:solidFill>
                  <a:schemeClr val="tx1"/>
                </a:solidFill>
                <a:effectLst/>
                <a:latin typeface="+mn-lt"/>
                <a:ea typeface="+mn-ea"/>
                <a:cs typeface="+mn-cs"/>
              </a:rPr>
              <a:t> the one making the pies. The girl also has a rolling pin and dough on the table. </a:t>
            </a:r>
            <a:r>
              <a:rPr lang="en-US" sz="1200" b="1" u="sng" kern="1200" dirty="0">
                <a:solidFill>
                  <a:schemeClr val="tx1"/>
                </a:solidFill>
                <a:effectLst/>
                <a:latin typeface="+mn-lt"/>
                <a:ea typeface="+mn-ea"/>
                <a:cs typeface="+mn-cs"/>
              </a:rPr>
              <a:t>What evidence do you have?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first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a:t>
            </a:r>
          </a:p>
          <a:p>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a:t>
            </a:r>
            <a:r>
              <a:rPr lang="en-US" sz="1200" kern="1200">
                <a:solidFill>
                  <a:schemeClr val="tx1"/>
                </a:solidFill>
                <a:effectLst/>
                <a:latin typeface="+mn-lt"/>
                <a:ea typeface="+mn-ea"/>
                <a:cs typeface="+mn-cs"/>
              </a:rPr>
              <a:t>Students may share their responses in a whole group discussion led by the teacher.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3693489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girl with red hair. What do you see?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There’s a sign that says “Amanda’s Pies.”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girl with red hair.  What do you notice?</a:t>
            </a:r>
            <a:r>
              <a:rPr lang="en-US" sz="1200" b="1" kern="1200" dirty="0">
                <a:solidFill>
                  <a:schemeClr val="tx1"/>
                </a:solidFill>
                <a:effectLst/>
                <a:latin typeface="+mn-lt"/>
                <a:ea typeface="+mn-ea"/>
                <a:cs typeface="+mn-cs"/>
              </a:rPr>
              <a:t>(not providing details and evidence from the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girl in the pink shirt is eating the flat cookie.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visual text, there are 3 more pieces of masa.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a kid with two buckets of fruit. </a:t>
            </a:r>
            <a:r>
              <a:rPr lang="en-US" sz="1200" b="1" kern="1200" dirty="0">
                <a:solidFill>
                  <a:schemeClr val="tx1"/>
                </a:solidFill>
                <a:effectLst/>
                <a:latin typeface="+mn-lt"/>
                <a:ea typeface="+mn-ea"/>
                <a:cs typeface="+mn-cs"/>
              </a:rPr>
              <a:t>(not addressing the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see a boy with a red shelf.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put our ideas together. We like pies.</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happening in the text is everyone is contributing to making pies. </a:t>
            </a:r>
            <a:r>
              <a:rPr lang="en-US" sz="1200" strike="sngStrike" kern="1200" dirty="0">
                <a:solidFill>
                  <a:schemeClr val="tx1"/>
                </a:solidFill>
                <a:effectLst/>
                <a:latin typeface="+mn-lt"/>
                <a:ea typeface="+mn-ea"/>
                <a:cs typeface="+mn-cs"/>
              </a:rPr>
              <a:t>I notice a </a:t>
            </a:r>
            <a:r>
              <a:rPr lang="en-US" sz="1200" b="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girl with red hair is cooking something. What do you</a:t>
            </a:r>
            <a:r>
              <a:rPr lang="en-US" sz="1200" strike="sngStrike" kern="1200" dirty="0">
                <a:solidFill>
                  <a:schemeClr val="tx1"/>
                </a:solidFill>
                <a:effectLst/>
                <a:latin typeface="+mn-lt"/>
                <a:ea typeface="+mn-ea"/>
                <a:cs typeface="+mn-cs"/>
              </a:rPr>
              <a:t> 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notice there’s a sign that says “Amanda’s Pies.”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My idea is that they are going to sell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is a girl with red hair.  </a:t>
            </a:r>
            <a:r>
              <a:rPr lang="en-US" sz="1200" b="1" kern="1200" dirty="0">
                <a:solidFill>
                  <a:schemeClr val="tx1"/>
                </a:solidFill>
                <a:effectLst/>
                <a:latin typeface="+mn-lt"/>
                <a:ea typeface="+mn-ea"/>
                <a:cs typeface="+mn-cs"/>
              </a:rPr>
              <a:t>I notice there are children and they have many things. For example, one of the kids is carrying a sign. I know the girl’s name is Amanda because that’s on the sign.  She makes tasty or fine pies.  That’s on the sign as well.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 girl in the pink shirt is eating the flat cookie.</a:t>
            </a:r>
            <a:r>
              <a:rPr lang="en-US" sz="1200" b="1" kern="1200" dirty="0">
                <a:solidFill>
                  <a:schemeClr val="tx1"/>
                </a:solidFill>
                <a:effectLst/>
                <a:latin typeface="+mn-lt"/>
                <a:ea typeface="+mn-ea"/>
                <a:cs typeface="+mn-cs"/>
              </a:rPr>
              <a:t> So they have signs that say Amanda’s pies. Why do they have a sign that says Amanda’s Fine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they have the sign because they are going to sell pies.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Amanda is baking many pies because I see flour on the table, a rolling pin and what looks like dough.  Also,</a:t>
            </a:r>
            <a:r>
              <a:rPr lang="en-US" sz="1200" kern="1200" dirty="0">
                <a:solidFill>
                  <a:schemeClr val="tx1"/>
                </a:solidFill>
                <a:effectLst/>
                <a:latin typeface="+mn-lt"/>
                <a:ea typeface="+mn-ea"/>
                <a:cs typeface="+mn-cs"/>
              </a:rPr>
              <a:t> in the visual text, there are 3 more pieces of masa, </a:t>
            </a:r>
            <a:r>
              <a:rPr lang="en-US" sz="1200" b="1" kern="1200" dirty="0">
                <a:solidFill>
                  <a:schemeClr val="tx1"/>
                </a:solidFill>
                <a:effectLst/>
                <a:latin typeface="+mn-lt"/>
                <a:ea typeface="+mn-ea"/>
                <a:cs typeface="+mn-cs"/>
              </a:rPr>
              <a:t>or dough, for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They are making fruit pies.  I know this because I notice</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 kid with two buckets of fruit.  </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see a boy with a red shelf.</a:t>
            </a:r>
            <a:r>
              <a:rPr lang="en-US" sz="1200" b="1" kern="1200" dirty="0">
                <a:solidFill>
                  <a:schemeClr val="tx1"/>
                </a:solidFill>
                <a:effectLst/>
                <a:latin typeface="+mn-lt"/>
                <a:ea typeface="+mn-ea"/>
                <a:cs typeface="+mn-cs"/>
              </a:rPr>
              <a:t>  They are working together to make pies by bringing different things.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put our ideas together. </a:t>
            </a:r>
            <a:r>
              <a:rPr lang="en-US" sz="1200" strike="sngStrike" kern="1200" dirty="0">
                <a:solidFill>
                  <a:schemeClr val="tx1"/>
                </a:solidFill>
                <a:effectLst/>
                <a:latin typeface="+mn-lt"/>
                <a:ea typeface="+mn-ea"/>
                <a:cs typeface="+mn-cs"/>
              </a:rPr>
              <a:t>We like pies.  </a:t>
            </a:r>
            <a:r>
              <a:rPr lang="en-US" sz="1200" b="1" kern="1200" dirty="0">
                <a:solidFill>
                  <a:schemeClr val="tx1"/>
                </a:solidFill>
                <a:effectLst/>
                <a:latin typeface="+mn-lt"/>
                <a:ea typeface="+mn-ea"/>
                <a:cs typeface="+mn-cs"/>
              </a:rPr>
              <a:t>Everyone is bringing things while Amanda bakes pies.  They all seem to be bringing something to her.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r>
              <a:rPr lang="en-US" sz="1200" kern="1200" dirty="0">
                <a:solidFill>
                  <a:schemeClr val="tx1"/>
                </a:solidFill>
                <a:effectLst/>
                <a:latin typeface="+mn-lt"/>
                <a:ea typeface="+mn-ea"/>
                <a:cs typeface="+mn-cs"/>
              </a:rPr>
              <a:t>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230592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girl with red hair. What do you see?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There’s a sign that says “Amanda’s Pies.”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girl with red hair.  What do you notice?</a:t>
            </a:r>
            <a:r>
              <a:rPr lang="en-US" sz="1200" b="1" kern="1200" dirty="0">
                <a:solidFill>
                  <a:schemeClr val="tx1"/>
                </a:solidFill>
                <a:effectLst/>
                <a:latin typeface="+mn-lt"/>
                <a:ea typeface="+mn-ea"/>
                <a:cs typeface="+mn-cs"/>
              </a:rPr>
              <a:t>(not providing details and evidence from the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girl in the pink shirt is eating the flat cookie.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visual text, there are 3 more pieces of masa.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a kid with two buckets of fruit. </a:t>
            </a:r>
            <a:r>
              <a:rPr lang="en-US" sz="1200" b="1" kern="1200" dirty="0">
                <a:solidFill>
                  <a:schemeClr val="tx1"/>
                </a:solidFill>
                <a:effectLst/>
                <a:latin typeface="+mn-lt"/>
                <a:ea typeface="+mn-ea"/>
                <a:cs typeface="+mn-cs"/>
              </a:rPr>
              <a:t>(not addressing the prompt)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see a boy with a red shelf.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put our ideas together. We like pies.</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happening in the text is everyone is contributing to making pies. </a:t>
            </a:r>
            <a:r>
              <a:rPr lang="en-US" sz="1200" strike="sngStrike" kern="1200" dirty="0">
                <a:solidFill>
                  <a:schemeClr val="tx1"/>
                </a:solidFill>
                <a:effectLst/>
                <a:latin typeface="+mn-lt"/>
                <a:ea typeface="+mn-ea"/>
                <a:cs typeface="+mn-cs"/>
              </a:rPr>
              <a:t>I notice a </a:t>
            </a:r>
            <a:r>
              <a:rPr lang="en-US" sz="1200" b="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girl with red hair is cooking something. What do you</a:t>
            </a:r>
            <a:r>
              <a:rPr lang="en-US" sz="1200" strike="sngStrike" kern="1200" dirty="0">
                <a:solidFill>
                  <a:schemeClr val="tx1"/>
                </a:solidFill>
                <a:effectLst/>
                <a:latin typeface="+mn-lt"/>
                <a:ea typeface="+mn-ea"/>
                <a:cs typeface="+mn-cs"/>
              </a:rPr>
              <a:t> 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notice there’s a sign that says “Amanda’s Pies.”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My idea is that they are going to sell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is a girl with red hair.  </a:t>
            </a:r>
            <a:r>
              <a:rPr lang="en-US" sz="1200" b="1" kern="1200" dirty="0">
                <a:solidFill>
                  <a:schemeClr val="tx1"/>
                </a:solidFill>
                <a:effectLst/>
                <a:latin typeface="+mn-lt"/>
                <a:ea typeface="+mn-ea"/>
                <a:cs typeface="+mn-cs"/>
              </a:rPr>
              <a:t>I notice there are children and they have many things. For example, one of the kids is carrying a sign. I know the girl’s name is Amanda because that’s on the sign.  She makes tasty or fine pies.  That’s on the sign as well.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 girl in the pink shirt is eating the flat cookie.</a:t>
            </a:r>
            <a:r>
              <a:rPr lang="en-US" sz="1200" b="1" kern="1200" dirty="0">
                <a:solidFill>
                  <a:schemeClr val="tx1"/>
                </a:solidFill>
                <a:effectLst/>
                <a:latin typeface="+mn-lt"/>
                <a:ea typeface="+mn-ea"/>
                <a:cs typeface="+mn-cs"/>
              </a:rPr>
              <a:t> So they have signs that say Amanda’s pies. Why do they have a sign that says Amanda’s Fine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they have the sign because they are going to sell pies.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Amanda is baking many pies because I see flour on the table, a rolling pin and what looks like dough.  Also,</a:t>
            </a:r>
            <a:r>
              <a:rPr lang="en-US" sz="1200" kern="1200" dirty="0">
                <a:solidFill>
                  <a:schemeClr val="tx1"/>
                </a:solidFill>
                <a:effectLst/>
                <a:latin typeface="+mn-lt"/>
                <a:ea typeface="+mn-ea"/>
                <a:cs typeface="+mn-cs"/>
              </a:rPr>
              <a:t> in the visual text, there are 3 more pieces of masa, </a:t>
            </a:r>
            <a:r>
              <a:rPr lang="en-US" sz="1200" b="1" kern="1200" dirty="0">
                <a:solidFill>
                  <a:schemeClr val="tx1"/>
                </a:solidFill>
                <a:effectLst/>
                <a:latin typeface="+mn-lt"/>
                <a:ea typeface="+mn-ea"/>
                <a:cs typeface="+mn-cs"/>
              </a:rPr>
              <a:t>or dough, for pies.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They are making fruit pies.  I know this because I notice</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 kid with two buckets of fruit.  </a:t>
            </a: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see a boy with a red shelf.</a:t>
            </a:r>
            <a:r>
              <a:rPr lang="en-US" sz="1200" b="1" kern="1200" dirty="0">
                <a:solidFill>
                  <a:schemeClr val="tx1"/>
                </a:solidFill>
                <a:effectLst/>
                <a:latin typeface="+mn-lt"/>
                <a:ea typeface="+mn-ea"/>
                <a:cs typeface="+mn-cs"/>
              </a:rPr>
              <a:t>  They are working together to make pies by bringing different things.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put our ideas together. </a:t>
            </a:r>
            <a:r>
              <a:rPr lang="en-US" sz="1200" strike="sngStrike" kern="1200" dirty="0">
                <a:solidFill>
                  <a:schemeClr val="tx1"/>
                </a:solidFill>
                <a:effectLst/>
                <a:latin typeface="+mn-lt"/>
                <a:ea typeface="+mn-ea"/>
                <a:cs typeface="+mn-cs"/>
              </a:rPr>
              <a:t>We like pies.  </a:t>
            </a:r>
            <a:r>
              <a:rPr lang="en-US" sz="1200" b="1" kern="1200" dirty="0">
                <a:solidFill>
                  <a:schemeClr val="tx1"/>
                </a:solidFill>
                <a:effectLst/>
                <a:latin typeface="+mn-lt"/>
                <a:ea typeface="+mn-ea"/>
                <a:cs typeface="+mn-cs"/>
              </a:rPr>
              <a:t>Everyone is bringing things while Amanda bakes pies.  They all seem to be bringing something to her.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4155036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233563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75949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87004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emf"/><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emf"/><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8</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75FDE3B3-115D-8C42-99E7-776786F03170}"/>
              </a:ext>
            </a:extLst>
          </p:cNvPr>
          <p:cNvPicPr>
            <a:picLocks noChangeAspect="1"/>
          </p:cNvPicPr>
          <p:nvPr/>
        </p:nvPicPr>
        <p:blipFill>
          <a:blip r:embed="rId6"/>
          <a:stretch>
            <a:fillRect/>
          </a:stretch>
        </p:blipFill>
        <p:spPr>
          <a:xfrm>
            <a:off x="3479815" y="1301148"/>
            <a:ext cx="2234246" cy="289137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6248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170646"/>
          </a:xfrm>
          <a:prstGeom prst="rect">
            <a:avLst/>
          </a:prstGeom>
          <a:noFill/>
        </p:spPr>
        <p:txBody>
          <a:bodyPr wrap="square" rtlCol="0">
            <a:spAutoFit/>
          </a:bodyPr>
          <a:lstStyle/>
          <a:p>
            <a:r>
              <a:rPr lang="en-US" sz="1500" b="1" dirty="0"/>
              <a:t>Partner A: </a:t>
            </a:r>
            <a:r>
              <a:rPr lang="en-US" sz="1500" dirty="0"/>
              <a:t>What is happening is that all the kids are bringing different items to the girl with the red hair. What do you think is happening? </a:t>
            </a:r>
          </a:p>
          <a:p>
            <a:endParaRPr lang="en-US" sz="1500" b="1" dirty="0"/>
          </a:p>
          <a:p>
            <a:endParaRPr lang="en-US" sz="1500" b="1" dirty="0"/>
          </a:p>
          <a:p>
            <a:r>
              <a:rPr lang="en-US" sz="1500" b="1" dirty="0"/>
              <a:t>Partner A:</a:t>
            </a:r>
            <a:r>
              <a:rPr lang="en-US" sz="1500" dirty="0"/>
              <a:t>I notice that the big boy is carrying a shelf, another boy is carrying a sign that reads “Amanda’s Fine Pies” and the little boy is bringing two buckets of fruit. What evidence do you have? </a:t>
            </a:r>
            <a:endParaRPr lang="en-US" sz="1500" b="1" dirty="0"/>
          </a:p>
          <a:p>
            <a:endParaRPr lang="en-US" sz="1500" b="1" dirty="0"/>
          </a:p>
          <a:p>
            <a:r>
              <a:rPr lang="en-US" sz="1500" b="1" dirty="0"/>
              <a:t>Partner A:</a:t>
            </a:r>
            <a:r>
              <a:rPr lang="en-US" sz="1500" dirty="0"/>
              <a:t>I think they are all bringing her items she needs to bake pies. What other evidence do you have? </a:t>
            </a:r>
            <a:endParaRPr lang="en-US" sz="1500" b="1" dirty="0"/>
          </a:p>
          <a:p>
            <a:endParaRPr lang="en-US" sz="1500" b="1" dirty="0"/>
          </a:p>
          <a:p>
            <a:endParaRPr lang="en-US" sz="1500" b="1" dirty="0"/>
          </a:p>
          <a:p>
            <a:r>
              <a:rPr lang="en-US" sz="1500" b="1" dirty="0"/>
              <a:t>Partner A: </a:t>
            </a:r>
            <a:r>
              <a:rPr lang="en-US" sz="1500" dirty="0"/>
              <a:t>What is happening is that Amanda is baking pies and all the kids are bringing items to help her. </a:t>
            </a:r>
          </a:p>
          <a:p>
            <a:endParaRPr lang="en-US" sz="1500" dirty="0"/>
          </a:p>
        </p:txBody>
      </p:sp>
      <p:sp>
        <p:nvSpPr>
          <p:cNvPr id="5" name="TextBox 4"/>
          <p:cNvSpPr txBox="1"/>
          <p:nvPr/>
        </p:nvSpPr>
        <p:spPr>
          <a:xfrm>
            <a:off x="4591715" y="1052160"/>
            <a:ext cx="3619308" cy="5632311"/>
          </a:xfrm>
          <a:prstGeom prst="rect">
            <a:avLst/>
          </a:prstGeom>
          <a:noFill/>
        </p:spPr>
        <p:txBody>
          <a:bodyPr wrap="square" rtlCol="0">
            <a:spAutoFit/>
          </a:bodyPr>
          <a:lstStyle/>
          <a:p>
            <a:r>
              <a:rPr lang="en-US" sz="1500" b="1" dirty="0"/>
              <a:t>Partner B:</a:t>
            </a:r>
            <a:r>
              <a:rPr lang="en-US" sz="1500" dirty="0"/>
              <a:t>I think that she is making pies and the others are helping her. What evidence do you have? </a:t>
            </a:r>
          </a:p>
          <a:p>
            <a:r>
              <a:rPr lang="en-US" sz="1500" b="1" dirty="0"/>
              <a:t> </a:t>
            </a:r>
          </a:p>
          <a:p>
            <a:r>
              <a:rPr lang="en-US" sz="1500" b="1" dirty="0"/>
              <a:t>Partner B: </a:t>
            </a:r>
            <a:r>
              <a:rPr lang="en-US" sz="1500" dirty="0"/>
              <a:t>I know that they are baking pies because in the text, the boy is holding a sign that says “Amanda’s Pies.” I think the girl’s name is Amanda because she’s the one making the pies. The girl also has a rolling pin and dough on the table. What evidence do you have? </a:t>
            </a:r>
          </a:p>
          <a:p>
            <a:endParaRPr lang="en-US" sz="1500" b="1" dirty="0"/>
          </a:p>
          <a:p>
            <a:r>
              <a:rPr lang="en-US" sz="1500" b="1" dirty="0"/>
              <a:t>Partner B: </a:t>
            </a:r>
            <a:r>
              <a:rPr lang="en-US" sz="1500" dirty="0"/>
              <a:t>I know because the little boy is bringing her some kind of fruit in the buckets. He is raising one of the buckets to Amanda. What evidence to you have? </a:t>
            </a:r>
          </a:p>
          <a:p>
            <a:endParaRPr lang="en-US" sz="1500" dirty="0"/>
          </a:p>
          <a:p>
            <a:r>
              <a:rPr lang="en-US" sz="1500" b="1" dirty="0"/>
              <a:t>Partner B: </a:t>
            </a:r>
            <a:r>
              <a:rPr lang="en-US" sz="1500" dirty="0"/>
              <a:t>Based on the evidence from the text, I think Amanda is baking pies to sell. I think that is why the boy is carrying a sign. They need it to advertise the pies for sale and the others are helping Amanda to prepare for the bake sale.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03226" y="1168852"/>
            <a:ext cx="0" cy="49729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105406"/>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886" y="378116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886" y="505951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032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845985"/>
            <a:ext cx="1199599" cy="1048469"/>
          </a:xfrm>
          <a:prstGeom prst="rect">
            <a:avLst/>
          </a:prstGeom>
        </p:spPr>
      </p:pic>
    </p:spTree>
    <p:extLst>
      <p:ext uri="{BB962C8B-B14F-4D97-AF65-F5344CB8AC3E}">
        <p14:creationId xmlns:p14="http://schemas.microsoft.com/office/powerpoint/2010/main" val="3376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DCDAD201-CC15-0D47-B695-FA803D68A7D6}"/>
              </a:ext>
            </a:extLst>
          </p:cNvPr>
          <p:cNvPicPr>
            <a:picLocks noChangeAspect="1"/>
          </p:cNvPicPr>
          <p:nvPr/>
        </p:nvPicPr>
        <p:blipFill rotWithShape="1">
          <a:blip r:embed="rId6"/>
          <a:srcRect l="4653" t="13866" r="6887" b="15938"/>
          <a:stretch/>
        </p:blipFill>
        <p:spPr>
          <a:xfrm rot="5400000">
            <a:off x="4104372" y="782091"/>
            <a:ext cx="4029168" cy="5532649"/>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CC06CA30-E09D-1846-BD74-AF369956E2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4436" y="482200"/>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48281"/>
            <a:ext cx="3392116" cy="5401479"/>
          </a:xfrm>
          <a:prstGeom prst="rect">
            <a:avLst/>
          </a:prstGeom>
          <a:noFill/>
        </p:spPr>
        <p:txBody>
          <a:bodyPr wrap="square" rtlCol="0">
            <a:spAutoFit/>
          </a:bodyPr>
          <a:lstStyle/>
          <a:p>
            <a:r>
              <a:rPr lang="en-US" sz="1500" b="1" dirty="0"/>
              <a:t>Partner A: </a:t>
            </a:r>
            <a:r>
              <a:rPr lang="en-US" sz="1500" dirty="0"/>
              <a:t>I notice a girl with red hair. What do you see? </a:t>
            </a:r>
          </a:p>
          <a:p>
            <a:endParaRPr lang="en-US" sz="1500" dirty="0"/>
          </a:p>
          <a:p>
            <a:endParaRPr lang="en-US" sz="1500" dirty="0"/>
          </a:p>
          <a:p>
            <a:endParaRPr lang="en-US" sz="1500" dirty="0"/>
          </a:p>
          <a:p>
            <a:endParaRPr lang="en-US" sz="1500" b="1" dirty="0"/>
          </a:p>
          <a:p>
            <a:r>
              <a:rPr lang="en-US" sz="1500" b="1" dirty="0"/>
              <a:t>Partner A: </a:t>
            </a:r>
            <a:r>
              <a:rPr lang="en-US" sz="1500" dirty="0"/>
              <a:t>There is a girl with red hair. What do you notice? </a:t>
            </a:r>
          </a:p>
          <a:p>
            <a:endParaRPr lang="en-US" sz="1500" dirty="0"/>
          </a:p>
          <a:p>
            <a:endParaRPr lang="en-US" sz="1500" b="1" dirty="0"/>
          </a:p>
          <a:p>
            <a:endParaRPr lang="en-US" sz="1500" b="1" dirty="0"/>
          </a:p>
          <a:p>
            <a:endParaRPr lang="en-US" sz="1500" b="1" dirty="0"/>
          </a:p>
          <a:p>
            <a:endParaRPr lang="en-US" sz="1500" b="1" dirty="0"/>
          </a:p>
          <a:p>
            <a:endParaRPr lang="en-US" sz="1500" b="1" dirty="0"/>
          </a:p>
          <a:p>
            <a:r>
              <a:rPr lang="en-US" sz="1500" b="1" dirty="0"/>
              <a:t>Partner A: </a:t>
            </a:r>
            <a:r>
              <a:rPr lang="en-US" sz="1500" dirty="0"/>
              <a:t>In the visual text, there are 3 more pieces of masa. </a:t>
            </a:r>
          </a:p>
          <a:p>
            <a:endParaRPr lang="en-US" sz="1500" dirty="0"/>
          </a:p>
          <a:p>
            <a:endParaRPr lang="en-US" sz="1500" dirty="0"/>
          </a:p>
          <a:p>
            <a:endParaRPr lang="en-US" sz="1500" b="1" dirty="0"/>
          </a:p>
          <a:p>
            <a:endParaRPr lang="en-US" sz="1500" b="1" dirty="0"/>
          </a:p>
          <a:p>
            <a:r>
              <a:rPr lang="en-US" sz="1500" b="1" dirty="0"/>
              <a:t>Partner A: </a:t>
            </a:r>
            <a:r>
              <a:rPr lang="en-US" sz="1500" dirty="0"/>
              <a:t>I also see a boy with a red shelf.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There’s a sign that says “Amanda’s Pies.” </a:t>
            </a:r>
          </a:p>
          <a:p>
            <a:endParaRPr lang="en-US" sz="1500" b="1" dirty="0"/>
          </a:p>
          <a:p>
            <a:endParaRPr lang="en-US" sz="1500" b="1" dirty="0"/>
          </a:p>
          <a:p>
            <a:endParaRPr lang="en-US" sz="1500" b="1" dirty="0"/>
          </a:p>
          <a:p>
            <a:endParaRPr lang="en-US" sz="1500" b="1" dirty="0"/>
          </a:p>
          <a:p>
            <a:r>
              <a:rPr lang="en-US" sz="1500" b="1" dirty="0"/>
              <a:t>Partner B: </a:t>
            </a:r>
            <a:r>
              <a:rPr lang="en-US" sz="1500" dirty="0"/>
              <a:t>The girl in the pink shirt is eating the flat cookie. </a:t>
            </a:r>
          </a:p>
          <a:p>
            <a:endParaRPr lang="en-US" sz="1500" dirty="0"/>
          </a:p>
          <a:p>
            <a:endParaRPr lang="en-US" sz="1500" dirty="0"/>
          </a:p>
          <a:p>
            <a:endParaRPr lang="en-US" sz="1500" dirty="0"/>
          </a:p>
          <a:p>
            <a:endParaRPr lang="en-US" sz="1500" b="1" dirty="0"/>
          </a:p>
          <a:p>
            <a:endParaRPr lang="en-US" sz="1500" b="1" dirty="0"/>
          </a:p>
          <a:p>
            <a:endParaRPr lang="en-US" sz="1500" b="1" dirty="0"/>
          </a:p>
          <a:p>
            <a:r>
              <a:rPr lang="en-US" sz="1500" b="1" dirty="0"/>
              <a:t>Partner B: </a:t>
            </a:r>
            <a:r>
              <a:rPr lang="en-US" sz="1500" dirty="0"/>
              <a:t>I see a kid with two buckets of fruit. </a:t>
            </a:r>
          </a:p>
          <a:p>
            <a:endParaRPr lang="en-US" sz="1500" dirty="0"/>
          </a:p>
          <a:p>
            <a:endParaRPr lang="en-US" sz="1500" dirty="0"/>
          </a:p>
          <a:p>
            <a:endParaRPr lang="en-US" sz="1500" dirty="0"/>
          </a:p>
          <a:p>
            <a:endParaRPr lang="en-US" sz="1500" b="1" dirty="0"/>
          </a:p>
          <a:p>
            <a:r>
              <a:rPr lang="en-US" sz="1500" b="1" dirty="0"/>
              <a:t>Partner B</a:t>
            </a:r>
            <a:r>
              <a:rPr lang="en-US" sz="1500" dirty="0"/>
              <a:t>: Let’s put our ideas together. We like pies.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84293" y="1091058"/>
            <a:ext cx="0" cy="52866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3" y="89345"/>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930" y="525919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11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68352"/>
            <a:ext cx="1199599" cy="1048469"/>
          </a:xfrm>
          <a:prstGeom prst="rect">
            <a:avLst/>
          </a:prstGeom>
        </p:spPr>
      </p:pic>
    </p:spTree>
    <p:extLst>
      <p:ext uri="{BB962C8B-B14F-4D97-AF65-F5344CB8AC3E}">
        <p14:creationId xmlns:p14="http://schemas.microsoft.com/office/powerpoint/2010/main" val="2630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2 CLARIFY and 3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80C52600-8AE2-6841-BB01-FF3C4D1F042B}"/>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6" name="Picture 15">
            <a:extLst>
              <a:ext uri="{FF2B5EF4-FFF2-40B4-BE49-F238E27FC236}">
                <a16:creationId xmlns:a16="http://schemas.microsoft.com/office/drawing/2014/main" id="{873EEA50-AC70-6F4D-806B-16CC731A50D7}"/>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DAE9EF86-4937-7443-A774-C8E0E196D791}"/>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8" name="Picture 17">
            <a:extLst>
              <a:ext uri="{FF2B5EF4-FFF2-40B4-BE49-F238E27FC236}">
                <a16:creationId xmlns:a16="http://schemas.microsoft.com/office/drawing/2014/main" id="{5CC045D4-DD25-1B47-A2EE-79DB54253FE9}"/>
              </a:ext>
            </a:extLst>
          </p:cNvPr>
          <p:cNvPicPr>
            <a:picLocks noChangeAspect="1"/>
          </p:cNvPicPr>
          <p:nvPr/>
        </p:nvPicPr>
        <p:blipFill rotWithShape="1">
          <a:blip r:embed="rId8"/>
          <a:srcRect r="50353" b="50752"/>
          <a:stretch/>
        </p:blipFill>
        <p:spPr>
          <a:xfrm rot="5400000">
            <a:off x="3668804" y="1081253"/>
            <a:ext cx="583420" cy="748551"/>
          </a:xfrm>
          <a:prstGeom prst="rect">
            <a:avLst/>
          </a:prstGeom>
          <a:ln>
            <a:solidFill>
              <a:schemeClr val="tx1"/>
            </a:solidFill>
          </a:ln>
        </p:spPr>
      </p:pic>
      <p:pic>
        <p:nvPicPr>
          <p:cNvPr id="19" name="Picture 18">
            <a:extLst>
              <a:ext uri="{FF2B5EF4-FFF2-40B4-BE49-F238E27FC236}">
                <a16:creationId xmlns:a16="http://schemas.microsoft.com/office/drawing/2014/main" id="{6ECED1AD-4BFF-4D4E-866F-02E4928A80FD}"/>
              </a:ext>
            </a:extLst>
          </p:cNvPr>
          <p:cNvPicPr>
            <a:picLocks noChangeAspect="1"/>
          </p:cNvPicPr>
          <p:nvPr/>
        </p:nvPicPr>
        <p:blipFill rotWithShape="1">
          <a:blip r:embed="rId8"/>
          <a:srcRect r="50353" b="50752"/>
          <a:stretch/>
        </p:blipFill>
        <p:spPr>
          <a:xfrm rot="5400000">
            <a:off x="3841441" y="1325008"/>
            <a:ext cx="576678" cy="739901"/>
          </a:xfrm>
          <a:prstGeom prst="rect">
            <a:avLst/>
          </a:prstGeom>
          <a:ln>
            <a:solidFill>
              <a:schemeClr val="tx1"/>
            </a:solidFill>
          </a:ln>
        </p:spPr>
      </p:pic>
      <p:pic>
        <p:nvPicPr>
          <p:cNvPr id="17" name="Picture 16">
            <a:extLst>
              <a:ext uri="{FF2B5EF4-FFF2-40B4-BE49-F238E27FC236}">
                <a16:creationId xmlns:a16="http://schemas.microsoft.com/office/drawing/2014/main" id="{75392B7B-3874-864F-A1F1-C1D35982CC8B}"/>
              </a:ext>
            </a:extLst>
          </p:cNvPr>
          <p:cNvPicPr>
            <a:picLocks noChangeAspect="1"/>
          </p:cNvPicPr>
          <p:nvPr/>
        </p:nvPicPr>
        <p:blipFill rotWithShape="1">
          <a:blip r:embed="rId8"/>
          <a:srcRect r="50353" b="50752"/>
          <a:stretch/>
        </p:blipFill>
        <p:spPr>
          <a:xfrm rot="5400000">
            <a:off x="4034745" y="1532170"/>
            <a:ext cx="585405" cy="751098"/>
          </a:xfrm>
          <a:prstGeom prst="rect">
            <a:avLst/>
          </a:prstGeom>
          <a:ln>
            <a:solidFill>
              <a:schemeClr val="tx1"/>
            </a:solidFill>
          </a:ln>
        </p:spPr>
      </p:pic>
    </p:spTree>
    <p:extLst>
      <p:ext uri="{BB962C8B-B14F-4D97-AF65-F5344CB8AC3E}">
        <p14:creationId xmlns:p14="http://schemas.microsoft.com/office/powerpoint/2010/main" val="10180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C0DCF4AD-29AC-6840-BD6F-7529BD2A5FD1}"/>
              </a:ext>
            </a:extLst>
          </p:cNvPr>
          <p:cNvPicPr>
            <a:picLocks noChangeAspect="1"/>
          </p:cNvPicPr>
          <p:nvPr/>
        </p:nvPicPr>
        <p:blipFill>
          <a:blip r:embed="rId5"/>
          <a:stretch>
            <a:fillRect/>
          </a:stretch>
        </p:blipFill>
        <p:spPr>
          <a:xfrm>
            <a:off x="486697" y="1306598"/>
            <a:ext cx="8114890" cy="4917876"/>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70550"/>
            <a:ext cx="4883783" cy="1675223"/>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75" y="50607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92585" y="1938325"/>
            <a:ext cx="5057841" cy="4296656"/>
          </a:xfrm>
          <a:prstGeom prst="rect">
            <a:avLst/>
          </a:prstGeom>
          <a:solidFill>
            <a:schemeClr val="bg1"/>
          </a:solidFill>
          <a:ln w="50800">
            <a:solidFill>
              <a:srgbClr val="C00000"/>
            </a:solidFill>
            <a:miter lim="800000"/>
            <a:headEnd/>
            <a:tailEnd/>
          </a:ln>
        </p:spPr>
      </p:pic>
      <p:pic>
        <p:nvPicPr>
          <p:cNvPr id="15" name="Picture 14">
            <a:extLst>
              <a:ext uri="{FF2B5EF4-FFF2-40B4-BE49-F238E27FC236}">
                <a16:creationId xmlns:a16="http://schemas.microsoft.com/office/drawing/2014/main" id="{2E101889-28B7-9645-AA48-0AC9DF126855}"/>
              </a:ext>
            </a:extLst>
          </p:cNvPr>
          <p:cNvPicPr>
            <a:picLocks noChangeAspect="1"/>
          </p:cNvPicPr>
          <p:nvPr/>
        </p:nvPicPr>
        <p:blipFill>
          <a:blip r:embed="rId8"/>
          <a:stretch>
            <a:fillRect/>
          </a:stretch>
        </p:blipFill>
        <p:spPr>
          <a:xfrm>
            <a:off x="5469524" y="3016538"/>
            <a:ext cx="3431678" cy="2079704"/>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0"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D2CB5C49-A254-EA47-B44C-000539DC94EE}"/>
              </a:ext>
            </a:extLst>
          </p:cNvPr>
          <p:cNvPicPr>
            <a:picLocks noChangeAspect="1"/>
          </p:cNvPicPr>
          <p:nvPr/>
        </p:nvPicPr>
        <p:blipFill rotWithShape="1">
          <a:blip r:embed="rId4"/>
          <a:srcRect l="4653" t="13866" r="6887" b="15938"/>
          <a:stretch/>
        </p:blipFill>
        <p:spPr>
          <a:xfrm rot="5400000">
            <a:off x="3824630" y="341963"/>
            <a:ext cx="4341250" cy="5961184"/>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CA4D7434-1FAE-5449-B6AB-3CC9FEF8BF6B}"/>
              </a:ext>
            </a:extLst>
          </p:cNvPr>
          <p:cNvPicPr>
            <a:picLocks noChangeAspect="1"/>
          </p:cNvPicPr>
          <p:nvPr/>
        </p:nvPicPr>
        <p:blipFill rotWithShape="1">
          <a:blip r:embed="rId6"/>
          <a:srcRect l="4653" t="13866" r="6887" b="15938"/>
          <a:stretch/>
        </p:blipFill>
        <p:spPr>
          <a:xfrm rot="5400000">
            <a:off x="4221111" y="758097"/>
            <a:ext cx="3999671" cy="5492145"/>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C57C55FF-77F9-9A49-9FEB-98BBA1384F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90691" y="482200"/>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01479"/>
          </a:xfrm>
          <a:prstGeom prst="rect">
            <a:avLst/>
          </a:prstGeom>
          <a:noFill/>
        </p:spPr>
        <p:txBody>
          <a:bodyPr wrap="square" rtlCol="0">
            <a:spAutoFit/>
          </a:bodyPr>
          <a:lstStyle/>
          <a:p>
            <a:r>
              <a:rPr lang="en-US" sz="1500" b="1" dirty="0"/>
              <a:t>Partner A: </a:t>
            </a:r>
            <a:r>
              <a:rPr lang="en-US" sz="1500" dirty="0"/>
              <a:t>What is happening is that all the kids are bringing different items to the girl with the red hair. What do you think is happening? </a:t>
            </a:r>
          </a:p>
          <a:p>
            <a:endParaRPr lang="en-US" sz="1500" b="1" dirty="0"/>
          </a:p>
          <a:p>
            <a:endParaRPr lang="en-US" sz="1500" b="1" dirty="0"/>
          </a:p>
          <a:p>
            <a:r>
              <a:rPr lang="en-US" sz="1500" b="1" dirty="0"/>
              <a:t>Partner A:</a:t>
            </a:r>
            <a:r>
              <a:rPr lang="en-US" sz="1500" dirty="0"/>
              <a:t>I notice that the big boy is carrying a shelf, another boy is carrying a sign that reads “Amanda’s Fine Pies” and the little boy is bringing two buckets of fruit. What evidence do you have? </a:t>
            </a:r>
          </a:p>
          <a:p>
            <a:endParaRPr lang="en-US" sz="1500" b="1" dirty="0"/>
          </a:p>
          <a:p>
            <a:endParaRPr lang="en-US" sz="1500" b="1" dirty="0"/>
          </a:p>
          <a:p>
            <a:r>
              <a:rPr lang="en-US" sz="1500" b="1" dirty="0"/>
              <a:t>Partner A:</a:t>
            </a:r>
            <a:r>
              <a:rPr lang="en-US" sz="1500" dirty="0"/>
              <a:t>I think they are all bringing her items she needs to bake pies. What other evidence do you have? </a:t>
            </a:r>
          </a:p>
          <a:p>
            <a:endParaRPr lang="en-US" sz="1500" dirty="0"/>
          </a:p>
          <a:p>
            <a:endParaRPr lang="en-US" sz="1500" b="1" dirty="0"/>
          </a:p>
          <a:p>
            <a:endParaRPr lang="en-US" sz="1500" b="1" dirty="0"/>
          </a:p>
          <a:p>
            <a:r>
              <a:rPr lang="en-US" sz="1500" b="1" dirty="0"/>
              <a:t>Partner A: </a:t>
            </a:r>
            <a:r>
              <a:rPr lang="en-US" sz="1500" dirty="0"/>
              <a:t>What is happening is that Amanda is baking pies and all the kids are bringing items to help her. </a:t>
            </a:r>
          </a:p>
          <a:p>
            <a:endParaRPr lang="en-US" sz="1500" dirty="0"/>
          </a:p>
        </p:txBody>
      </p:sp>
      <p:sp>
        <p:nvSpPr>
          <p:cNvPr id="5" name="TextBox 4"/>
          <p:cNvSpPr txBox="1"/>
          <p:nvPr/>
        </p:nvSpPr>
        <p:spPr>
          <a:xfrm>
            <a:off x="4591715" y="1052160"/>
            <a:ext cx="3619308" cy="5632311"/>
          </a:xfrm>
          <a:prstGeom prst="rect">
            <a:avLst/>
          </a:prstGeom>
          <a:noFill/>
        </p:spPr>
        <p:txBody>
          <a:bodyPr wrap="square" rtlCol="0">
            <a:spAutoFit/>
          </a:bodyPr>
          <a:lstStyle/>
          <a:p>
            <a:r>
              <a:rPr lang="en-US" sz="1500" b="1" dirty="0"/>
              <a:t>Partner B:</a:t>
            </a:r>
            <a:r>
              <a:rPr lang="en-US" sz="1500" dirty="0"/>
              <a:t>I think that she is making pies and the others are helping her. What evidence do you have? </a:t>
            </a:r>
          </a:p>
          <a:p>
            <a:r>
              <a:rPr lang="en-US" sz="1500" b="1" dirty="0"/>
              <a:t> </a:t>
            </a:r>
          </a:p>
          <a:p>
            <a:r>
              <a:rPr lang="en-US" sz="1500" b="1" dirty="0"/>
              <a:t>Partner B: </a:t>
            </a:r>
            <a:r>
              <a:rPr lang="en-US" sz="1500" dirty="0"/>
              <a:t>I know that they are baking pies because in the text, the boy is holding a sign that says “Amanda’s Pies.” I think the girl’s name is Amanda because she’s the one making the pies. The girl also has a rolling pin and dough on the table. What evidence do you have? </a:t>
            </a:r>
          </a:p>
          <a:p>
            <a:endParaRPr lang="en-US" sz="1500" b="1" dirty="0"/>
          </a:p>
          <a:p>
            <a:r>
              <a:rPr lang="en-US" sz="1500" b="1" dirty="0"/>
              <a:t>Partner B: </a:t>
            </a:r>
            <a:r>
              <a:rPr lang="en-US" sz="1500" dirty="0"/>
              <a:t>I know because the little boy is bringing her some kind of fruit in the buckets. He is raising one of the buckets to Amanda. What evidence to you have? </a:t>
            </a:r>
          </a:p>
          <a:p>
            <a:endParaRPr lang="en-US" sz="1500" dirty="0"/>
          </a:p>
          <a:p>
            <a:r>
              <a:rPr lang="en-US" sz="1500" b="1" dirty="0"/>
              <a:t>Partner B: </a:t>
            </a:r>
            <a:r>
              <a:rPr lang="en-US" sz="1500" dirty="0"/>
              <a:t>Based on the evidence from the text, I think Amanda is baking pies to sell. I think that is why the boy is carrying a sign. They need it to advertise the pies for sale and the others are helping Amanda to prepare for the bake sale.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69493" y="-20599"/>
            <a:ext cx="8229600" cy="1001713"/>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71107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9258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5145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1343"/>
            <a:ext cx="1199599" cy="1048469"/>
          </a:xfrm>
          <a:prstGeom prst="rect">
            <a:avLst/>
          </a:prstGeom>
        </p:spPr>
      </p:pic>
    </p:spTree>
    <p:extLst>
      <p:ext uri="{BB962C8B-B14F-4D97-AF65-F5344CB8AC3E}">
        <p14:creationId xmlns:p14="http://schemas.microsoft.com/office/powerpoint/2010/main" val="33147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63144"/>
          </a:xfrm>
          <a:prstGeom prst="rect">
            <a:avLst/>
          </a:prstGeom>
          <a:noFill/>
        </p:spPr>
        <p:txBody>
          <a:bodyPr wrap="square" rtlCol="0">
            <a:spAutoFit/>
          </a:bodyPr>
          <a:lstStyle/>
          <a:p>
            <a:r>
              <a:rPr lang="en-US" sz="1500" b="1" dirty="0"/>
              <a:t>Partner A: </a:t>
            </a:r>
            <a:r>
              <a:rPr lang="en-US" sz="1500" dirty="0"/>
              <a:t>What is happening is that all the kids are bringing different items to the girl with the red hair. What do you think is happening? </a:t>
            </a:r>
          </a:p>
          <a:p>
            <a:endParaRPr lang="en-US" sz="1500" b="1" dirty="0"/>
          </a:p>
          <a:p>
            <a:endParaRPr lang="en-US" sz="1500" b="1" dirty="0"/>
          </a:p>
          <a:p>
            <a:r>
              <a:rPr lang="en-US" sz="1500" b="1" dirty="0"/>
              <a:t>Partner A:</a:t>
            </a:r>
            <a:r>
              <a:rPr lang="en-US" sz="1500" dirty="0"/>
              <a:t>I notice that the big boy is carrying a shelf, another boy is carrying a sign that reads “Amanda’s Fine Pies” and the little boy is bringing two buckets of fruit. What evidence do you have? </a:t>
            </a:r>
          </a:p>
          <a:p>
            <a:endParaRPr lang="en-US" sz="1500" b="1" dirty="0"/>
          </a:p>
          <a:p>
            <a:endParaRPr lang="en-US" sz="1500" b="1" dirty="0"/>
          </a:p>
          <a:p>
            <a:r>
              <a:rPr lang="en-US" sz="1500" b="1" dirty="0"/>
              <a:t>Partner A:</a:t>
            </a:r>
            <a:r>
              <a:rPr lang="en-US" sz="1500" dirty="0"/>
              <a:t>I think they are all bringing her items she needs to bake pies. What other evidence do you have? </a:t>
            </a:r>
          </a:p>
          <a:p>
            <a:endParaRPr lang="en-US" sz="1500" dirty="0"/>
          </a:p>
          <a:p>
            <a:endParaRPr lang="en-US" sz="1500" b="1" dirty="0"/>
          </a:p>
          <a:p>
            <a:endParaRPr lang="en-US" sz="1500" b="1" dirty="0"/>
          </a:p>
          <a:p>
            <a:endParaRPr lang="en-US" sz="1500" b="1" dirty="0"/>
          </a:p>
          <a:p>
            <a:r>
              <a:rPr lang="en-US" sz="1500" b="1" dirty="0"/>
              <a:t>Partner A: </a:t>
            </a:r>
            <a:r>
              <a:rPr lang="en-US" sz="1500" dirty="0"/>
              <a:t>What is happening is that Amanda is baking pies and all the kids are bringing items to help her. </a:t>
            </a:r>
          </a:p>
          <a:p>
            <a:endParaRPr lang="en-US" sz="1500" dirty="0"/>
          </a:p>
        </p:txBody>
      </p:sp>
      <p:sp>
        <p:nvSpPr>
          <p:cNvPr id="5" name="TextBox 4"/>
          <p:cNvSpPr txBox="1"/>
          <p:nvPr/>
        </p:nvSpPr>
        <p:spPr>
          <a:xfrm>
            <a:off x="4591715" y="1052160"/>
            <a:ext cx="3619308" cy="5632311"/>
          </a:xfrm>
          <a:prstGeom prst="rect">
            <a:avLst/>
          </a:prstGeom>
          <a:noFill/>
        </p:spPr>
        <p:txBody>
          <a:bodyPr wrap="square" rtlCol="0">
            <a:spAutoFit/>
          </a:bodyPr>
          <a:lstStyle/>
          <a:p>
            <a:r>
              <a:rPr lang="en-US" sz="1500" b="1" dirty="0"/>
              <a:t>Partner B:</a:t>
            </a:r>
            <a:r>
              <a:rPr lang="en-US" sz="1500" dirty="0"/>
              <a:t>I think that she is making pies and the others are helping her. What evidence do you have? </a:t>
            </a:r>
          </a:p>
          <a:p>
            <a:r>
              <a:rPr lang="en-US" sz="1500" b="1" dirty="0"/>
              <a:t> </a:t>
            </a:r>
          </a:p>
          <a:p>
            <a:r>
              <a:rPr lang="en-US" sz="1500" b="1" dirty="0"/>
              <a:t>Partner B: </a:t>
            </a:r>
            <a:r>
              <a:rPr lang="en-US" sz="1500" dirty="0"/>
              <a:t>I know that they are baking pies because in the text, the boy is holding a sign that says “Amanda’s Pies.” I think the girl’s name is Amanda because she’s the one making the pies. The girl also has a rolling pin and dough on the table. What evidence do you have? </a:t>
            </a:r>
          </a:p>
          <a:p>
            <a:endParaRPr lang="en-US" sz="1500" b="1" dirty="0"/>
          </a:p>
          <a:p>
            <a:r>
              <a:rPr lang="en-US" sz="1500" b="1" dirty="0"/>
              <a:t>Partner B: </a:t>
            </a:r>
            <a:r>
              <a:rPr lang="en-US" sz="1500" dirty="0"/>
              <a:t>I know because the little boy is bringing her some kind of fruit in the buckets. He is raising one of the buckets to Amanda. What evidence to you have? </a:t>
            </a:r>
          </a:p>
          <a:p>
            <a:endParaRPr lang="en-US" sz="1500" dirty="0"/>
          </a:p>
          <a:p>
            <a:r>
              <a:rPr lang="en-US" sz="1500" b="1" dirty="0"/>
              <a:t>Partner B: </a:t>
            </a:r>
            <a:r>
              <a:rPr lang="en-US" sz="1500" dirty="0"/>
              <a:t>Based on the evidence from the text, I think Amanda is baking pies to sell. I think that is why the boy is carrying a sign. They need it to advertise the pies for sale and the others are helping Amanda to prepare for the bake sale.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39688"/>
            <a:ext cx="8229600" cy="1001713"/>
          </a:xfrm>
        </p:spPr>
        <p:txBody>
          <a:bodyPr>
            <a:normAutofit/>
          </a:bodyPr>
          <a:lstStyle/>
          <a:p>
            <a:pPr algn="ctr"/>
            <a:r>
              <a:rPr lang="en-US" sz="2800" b="1" u="sng" dirty="0">
                <a:solidFill>
                  <a:schemeClr val="tx1"/>
                </a:solidFill>
              </a:rPr>
              <a:t>Understanding the Skill of FORTIFY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89303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5887" y="519870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357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677517"/>
            <a:ext cx="1199599" cy="1048469"/>
          </a:xfrm>
          <a:prstGeom prst="rect">
            <a:avLst/>
          </a:prstGeom>
        </p:spPr>
      </p:pic>
      <p:cxnSp>
        <p:nvCxnSpPr>
          <p:cNvPr id="15" name="Straight Connector 14">
            <a:extLst>
              <a:ext uri="{FF2B5EF4-FFF2-40B4-BE49-F238E27FC236}">
                <a16:creationId xmlns:a16="http://schemas.microsoft.com/office/drawing/2014/main" id="{F6FBD954-7787-5E41-9671-5DAEA403F9A0}"/>
              </a:ext>
            </a:extLst>
          </p:cNvPr>
          <p:cNvCxnSpPr>
            <a:cxnSpLocks/>
          </p:cNvCxnSpPr>
          <p:nvPr/>
        </p:nvCxnSpPr>
        <p:spPr>
          <a:xfrm>
            <a:off x="2283393" y="1321080"/>
            <a:ext cx="176774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F56BD4-1373-684C-9C13-EF02E5CAB32A}"/>
              </a:ext>
            </a:extLst>
          </p:cNvPr>
          <p:cNvCxnSpPr>
            <a:cxnSpLocks/>
          </p:cNvCxnSpPr>
          <p:nvPr/>
        </p:nvCxnSpPr>
        <p:spPr>
          <a:xfrm>
            <a:off x="1322694" y="2029642"/>
            <a:ext cx="143525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8FC54-1E51-3640-B86B-89831B479FF8}"/>
              </a:ext>
            </a:extLst>
          </p:cNvPr>
          <p:cNvCxnSpPr>
            <a:cxnSpLocks/>
          </p:cNvCxnSpPr>
          <p:nvPr/>
        </p:nvCxnSpPr>
        <p:spPr>
          <a:xfrm>
            <a:off x="5582177" y="1334220"/>
            <a:ext cx="9343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1CC765-8C00-964E-87CD-1D472A1739C5}"/>
              </a:ext>
            </a:extLst>
          </p:cNvPr>
          <p:cNvCxnSpPr>
            <a:cxnSpLocks/>
          </p:cNvCxnSpPr>
          <p:nvPr/>
        </p:nvCxnSpPr>
        <p:spPr>
          <a:xfrm>
            <a:off x="4667693" y="1790258"/>
            <a:ext cx="97504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35E999-849A-4D46-BC1C-A965771937F0}"/>
              </a:ext>
            </a:extLst>
          </p:cNvPr>
          <p:cNvCxnSpPr>
            <a:cxnSpLocks/>
          </p:cNvCxnSpPr>
          <p:nvPr/>
        </p:nvCxnSpPr>
        <p:spPr>
          <a:xfrm>
            <a:off x="6726024" y="1582754"/>
            <a:ext cx="11643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83D605-CF88-6B46-BB79-10F38E6472F0}"/>
              </a:ext>
            </a:extLst>
          </p:cNvPr>
          <p:cNvCxnSpPr>
            <a:cxnSpLocks/>
          </p:cNvCxnSpPr>
          <p:nvPr/>
        </p:nvCxnSpPr>
        <p:spPr>
          <a:xfrm>
            <a:off x="2170337" y="2704254"/>
            <a:ext cx="82750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313B1D-7D79-EC41-973E-9319862DA74F}"/>
              </a:ext>
            </a:extLst>
          </p:cNvPr>
          <p:cNvCxnSpPr>
            <a:cxnSpLocks/>
          </p:cNvCxnSpPr>
          <p:nvPr/>
        </p:nvCxnSpPr>
        <p:spPr>
          <a:xfrm>
            <a:off x="3324102" y="2704254"/>
            <a:ext cx="79915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2194F51-4FE8-9F4D-B4E5-4DB925D7CFA4}"/>
              </a:ext>
            </a:extLst>
          </p:cNvPr>
          <p:cNvCxnSpPr>
            <a:cxnSpLocks/>
          </p:cNvCxnSpPr>
          <p:nvPr/>
        </p:nvCxnSpPr>
        <p:spPr>
          <a:xfrm>
            <a:off x="1306582" y="2929961"/>
            <a:ext cx="303392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E98D1C-8E42-EA41-B97E-FB0F136A9265}"/>
              </a:ext>
            </a:extLst>
          </p:cNvPr>
          <p:cNvCxnSpPr>
            <a:cxnSpLocks/>
          </p:cNvCxnSpPr>
          <p:nvPr/>
        </p:nvCxnSpPr>
        <p:spPr>
          <a:xfrm>
            <a:off x="1306582" y="3172781"/>
            <a:ext cx="303392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8643B7-0D0E-FA43-A97E-5A38AD5FC359}"/>
              </a:ext>
            </a:extLst>
          </p:cNvPr>
          <p:cNvCxnSpPr>
            <a:cxnSpLocks/>
          </p:cNvCxnSpPr>
          <p:nvPr/>
        </p:nvCxnSpPr>
        <p:spPr>
          <a:xfrm>
            <a:off x="1306582" y="3394760"/>
            <a:ext cx="303392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664AF9-7BE6-5F47-84E0-DE7B60321683}"/>
              </a:ext>
            </a:extLst>
          </p:cNvPr>
          <p:cNvCxnSpPr>
            <a:cxnSpLocks/>
          </p:cNvCxnSpPr>
          <p:nvPr/>
        </p:nvCxnSpPr>
        <p:spPr>
          <a:xfrm>
            <a:off x="1306582" y="3606842"/>
            <a:ext cx="260174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55338C-CE27-3447-AD66-FFE5E1B91CFC}"/>
              </a:ext>
            </a:extLst>
          </p:cNvPr>
          <p:cNvCxnSpPr>
            <a:cxnSpLocks/>
          </p:cNvCxnSpPr>
          <p:nvPr/>
        </p:nvCxnSpPr>
        <p:spPr>
          <a:xfrm>
            <a:off x="5642742" y="2247948"/>
            <a:ext cx="56128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925852D-D4CF-394D-9E10-4987E3C304B0}"/>
              </a:ext>
            </a:extLst>
          </p:cNvPr>
          <p:cNvCxnSpPr>
            <a:cxnSpLocks/>
          </p:cNvCxnSpPr>
          <p:nvPr/>
        </p:nvCxnSpPr>
        <p:spPr>
          <a:xfrm>
            <a:off x="5130519" y="2480477"/>
            <a:ext cx="107351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6A03FF-6037-A644-BE21-7D88AFB4AF2D}"/>
              </a:ext>
            </a:extLst>
          </p:cNvPr>
          <p:cNvCxnSpPr>
            <a:cxnSpLocks/>
          </p:cNvCxnSpPr>
          <p:nvPr/>
        </p:nvCxnSpPr>
        <p:spPr>
          <a:xfrm>
            <a:off x="5998622" y="2929961"/>
            <a:ext cx="103635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AF5EA7-2062-F540-907E-50F345E21843}"/>
              </a:ext>
            </a:extLst>
          </p:cNvPr>
          <p:cNvCxnSpPr>
            <a:cxnSpLocks/>
          </p:cNvCxnSpPr>
          <p:nvPr/>
        </p:nvCxnSpPr>
        <p:spPr>
          <a:xfrm>
            <a:off x="6848917" y="3419299"/>
            <a:ext cx="12469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442475-7DED-F04D-B96F-FAF0C9F5050B}"/>
              </a:ext>
            </a:extLst>
          </p:cNvPr>
          <p:cNvCxnSpPr>
            <a:cxnSpLocks/>
          </p:cNvCxnSpPr>
          <p:nvPr/>
        </p:nvCxnSpPr>
        <p:spPr>
          <a:xfrm>
            <a:off x="4667693" y="3606842"/>
            <a:ext cx="97504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3099B5-6364-C84C-80C6-B9DBEF35124B}"/>
              </a:ext>
            </a:extLst>
          </p:cNvPr>
          <p:cNvCxnSpPr>
            <a:cxnSpLocks/>
          </p:cNvCxnSpPr>
          <p:nvPr/>
        </p:nvCxnSpPr>
        <p:spPr>
          <a:xfrm>
            <a:off x="3217762" y="1774790"/>
            <a:ext cx="112274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57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74112"/>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82108"/>
            <a:ext cx="1445364" cy="1648785"/>
          </a:xfrm>
          <a:prstGeom prst="rect">
            <a:avLst/>
          </a:prstGeom>
        </p:spPr>
      </p:pic>
      <p:sp>
        <p:nvSpPr>
          <p:cNvPr id="8" name="Rectangle 7"/>
          <p:cNvSpPr/>
          <p:nvPr/>
        </p:nvSpPr>
        <p:spPr>
          <a:xfrm>
            <a:off x="327992" y="3630893"/>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DA69AD7C-8FE3-B647-AE86-5C51E3D03131}"/>
              </a:ext>
            </a:extLst>
          </p:cNvPr>
          <p:cNvPicPr>
            <a:picLocks noChangeAspect="1"/>
          </p:cNvPicPr>
          <p:nvPr/>
        </p:nvPicPr>
        <p:blipFill rotWithShape="1">
          <a:blip r:embed="rId6"/>
          <a:srcRect l="4653" t="13866" r="6887" b="15938"/>
          <a:stretch/>
        </p:blipFill>
        <p:spPr>
          <a:xfrm rot="5400000">
            <a:off x="4159798" y="815676"/>
            <a:ext cx="3959348" cy="5436776"/>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8E31170B-C6AB-414B-B5A9-5A0A3F3A34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24436" y="482200"/>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48281"/>
            <a:ext cx="3392116" cy="5401479"/>
          </a:xfrm>
          <a:prstGeom prst="rect">
            <a:avLst/>
          </a:prstGeom>
          <a:noFill/>
        </p:spPr>
        <p:txBody>
          <a:bodyPr wrap="square" rtlCol="0">
            <a:spAutoFit/>
          </a:bodyPr>
          <a:lstStyle/>
          <a:p>
            <a:r>
              <a:rPr lang="en-US" sz="1500" b="1" dirty="0"/>
              <a:t>Partner A: </a:t>
            </a:r>
            <a:r>
              <a:rPr lang="en-US" sz="1500" dirty="0"/>
              <a:t>I notice a girl with red hair. What do you see? </a:t>
            </a:r>
          </a:p>
          <a:p>
            <a:endParaRPr lang="en-US" sz="1500" dirty="0"/>
          </a:p>
          <a:p>
            <a:endParaRPr lang="en-US" sz="1500" dirty="0"/>
          </a:p>
          <a:p>
            <a:endParaRPr lang="en-US" sz="1500" dirty="0"/>
          </a:p>
          <a:p>
            <a:endParaRPr lang="en-US" sz="1500" b="1" dirty="0"/>
          </a:p>
          <a:p>
            <a:r>
              <a:rPr lang="en-US" sz="1500" b="1" dirty="0"/>
              <a:t>Partner A: </a:t>
            </a:r>
            <a:r>
              <a:rPr lang="en-US" sz="1500" dirty="0"/>
              <a:t>There is a girl with red hair. What do you notice? </a:t>
            </a:r>
          </a:p>
          <a:p>
            <a:endParaRPr lang="en-US" sz="1500" dirty="0"/>
          </a:p>
          <a:p>
            <a:endParaRPr lang="en-US" sz="1500" b="1" dirty="0"/>
          </a:p>
          <a:p>
            <a:endParaRPr lang="en-US" sz="1500" b="1" dirty="0"/>
          </a:p>
          <a:p>
            <a:endParaRPr lang="en-US" sz="1500" b="1" dirty="0"/>
          </a:p>
          <a:p>
            <a:endParaRPr lang="en-US" sz="1500" b="1" dirty="0"/>
          </a:p>
          <a:p>
            <a:r>
              <a:rPr lang="en-US" sz="1500" b="1" dirty="0"/>
              <a:t>Partner A: </a:t>
            </a:r>
            <a:r>
              <a:rPr lang="en-US" sz="1500" dirty="0"/>
              <a:t>In the visual text, there are 3 more pieces of masa. </a:t>
            </a:r>
          </a:p>
          <a:p>
            <a:endParaRPr lang="en-US" sz="1500" dirty="0"/>
          </a:p>
          <a:p>
            <a:endParaRPr lang="en-US" sz="1500" dirty="0"/>
          </a:p>
          <a:p>
            <a:endParaRPr lang="en-US" sz="1500" b="1" dirty="0"/>
          </a:p>
          <a:p>
            <a:endParaRPr lang="en-US" sz="1500" b="1" dirty="0"/>
          </a:p>
          <a:p>
            <a:endParaRPr lang="en-US" sz="1500" b="1" dirty="0"/>
          </a:p>
          <a:p>
            <a:r>
              <a:rPr lang="en-US" sz="1500" b="1" dirty="0"/>
              <a:t>Partner A: </a:t>
            </a:r>
            <a:r>
              <a:rPr lang="en-US" sz="1500" dirty="0"/>
              <a:t>I also see a boy with a red shelf.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There’s a sign that says “Amanda’s Pies.” </a:t>
            </a:r>
          </a:p>
          <a:p>
            <a:endParaRPr lang="en-US" sz="1500" b="1" dirty="0"/>
          </a:p>
          <a:p>
            <a:endParaRPr lang="en-US" sz="1500" b="1" dirty="0"/>
          </a:p>
          <a:p>
            <a:endParaRPr lang="en-US" sz="1500" b="1" dirty="0"/>
          </a:p>
          <a:p>
            <a:endParaRPr lang="en-US" sz="1500" b="1" dirty="0"/>
          </a:p>
          <a:p>
            <a:r>
              <a:rPr lang="en-US" sz="1500" b="1" dirty="0"/>
              <a:t>Partner B: </a:t>
            </a:r>
            <a:r>
              <a:rPr lang="en-US" sz="1500" dirty="0"/>
              <a:t>The girl in the pink shirt is eating the flat cookie. </a:t>
            </a:r>
          </a:p>
          <a:p>
            <a:endParaRPr lang="en-US" sz="1500" dirty="0"/>
          </a:p>
          <a:p>
            <a:endParaRPr lang="en-US" sz="1500" dirty="0"/>
          </a:p>
          <a:p>
            <a:endParaRPr lang="en-US" sz="1500" dirty="0"/>
          </a:p>
          <a:p>
            <a:endParaRPr lang="en-US" sz="1500" b="1" dirty="0"/>
          </a:p>
          <a:p>
            <a:endParaRPr lang="en-US" sz="1500" b="1" dirty="0"/>
          </a:p>
          <a:p>
            <a:endParaRPr lang="en-US" sz="1500" b="1" dirty="0"/>
          </a:p>
          <a:p>
            <a:r>
              <a:rPr lang="en-US" sz="1500" b="1" dirty="0"/>
              <a:t>Partner B: </a:t>
            </a:r>
            <a:r>
              <a:rPr lang="en-US" sz="1500" dirty="0"/>
              <a:t>I see a kid with two buckets of fruit. </a:t>
            </a:r>
          </a:p>
          <a:p>
            <a:endParaRPr lang="en-US" sz="1500" dirty="0"/>
          </a:p>
          <a:p>
            <a:endParaRPr lang="en-US" sz="1500" dirty="0"/>
          </a:p>
          <a:p>
            <a:endParaRPr lang="en-US" sz="1500" dirty="0"/>
          </a:p>
          <a:p>
            <a:endParaRPr lang="en-US" sz="1500" b="1" dirty="0"/>
          </a:p>
          <a:p>
            <a:r>
              <a:rPr lang="en-US" sz="1500" b="1" dirty="0"/>
              <a:t>Partner B</a:t>
            </a:r>
            <a:r>
              <a:rPr lang="en-US" sz="1500" dirty="0"/>
              <a:t>: Let’s put our ideas together. We like pies.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73728" y="1027236"/>
            <a:ext cx="0" cy="50858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94531"/>
            <a:ext cx="8229600" cy="957629"/>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31451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96043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5877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67936"/>
            <a:ext cx="1199599" cy="1048469"/>
          </a:xfrm>
          <a:prstGeom prst="rect">
            <a:avLst/>
          </a:prstGeom>
        </p:spPr>
      </p:pic>
    </p:spTree>
    <p:extLst>
      <p:ext uri="{BB962C8B-B14F-4D97-AF65-F5344CB8AC3E}">
        <p14:creationId xmlns:p14="http://schemas.microsoft.com/office/powerpoint/2010/main" val="41805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6" name="Picture 5">
            <a:extLst>
              <a:ext uri="{FF2B5EF4-FFF2-40B4-BE49-F238E27FC236}">
                <a16:creationId xmlns:a16="http://schemas.microsoft.com/office/drawing/2014/main" id="{51CB05E1-C3F5-FD43-B3B3-9F3C4241D9A0}"/>
              </a:ext>
            </a:extLst>
          </p:cNvPr>
          <p:cNvPicPr>
            <a:picLocks noChangeAspect="1"/>
          </p:cNvPicPr>
          <p:nvPr/>
        </p:nvPicPr>
        <p:blipFill>
          <a:blip r:embed="rId3"/>
          <a:stretch>
            <a:fillRect/>
          </a:stretch>
        </p:blipFill>
        <p:spPr>
          <a:xfrm>
            <a:off x="4217932" y="176981"/>
            <a:ext cx="4611324" cy="5967595"/>
          </a:xfrm>
          <a:prstGeom prst="rect">
            <a:avLst/>
          </a:prstGeom>
          <a:ln w="57150">
            <a:solidFill>
              <a:schemeClr val="tx1"/>
            </a:solidFill>
          </a:ln>
        </p:spPr>
      </p:pic>
      <p:sp>
        <p:nvSpPr>
          <p:cNvPr id="7" name="TextBox 6">
            <a:extLst>
              <a:ext uri="{FF2B5EF4-FFF2-40B4-BE49-F238E27FC236}">
                <a16:creationId xmlns:a16="http://schemas.microsoft.com/office/drawing/2014/main" id="{10BF9195-45A0-EE48-8FC0-54233ACCDDB0}"/>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38-39 of Start Smart 1.0 Lessons or the Teacher Resources at end of the 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a:extLst>
              <a:ext uri="{FF2B5EF4-FFF2-40B4-BE49-F238E27FC236}">
                <a16:creationId xmlns:a16="http://schemas.microsoft.com/office/drawing/2014/main" id="{61BD2AC9-57C9-B644-84FE-89E476F126D7}"/>
              </a:ext>
            </a:extLst>
          </p:cNvPr>
          <p:cNvPicPr>
            <a:picLocks noChangeAspect="1"/>
          </p:cNvPicPr>
          <p:nvPr/>
        </p:nvPicPr>
        <p:blipFill>
          <a:blip r:embed="rId4"/>
          <a:stretch>
            <a:fillRect/>
          </a:stretch>
        </p:blipFill>
        <p:spPr>
          <a:xfrm>
            <a:off x="3184380" y="1627847"/>
            <a:ext cx="5661176" cy="3430849"/>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84793" y="3018848"/>
            <a:ext cx="2654975" cy="2569934"/>
          </a:xfrm>
          <a:prstGeom prst="rect">
            <a:avLst/>
          </a:prstGeom>
        </p:spPr>
        <p:txBody>
          <a:bodyPr wrap="square">
            <a:spAutoFit/>
          </a:bodyPr>
          <a:lstStyle/>
          <a:p>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19C1607-4713-4D4F-92B0-2DD1CAC3A39F}"/>
              </a:ext>
            </a:extLst>
          </p:cNvPr>
          <p:cNvPicPr>
            <a:picLocks noChangeAspect="1"/>
          </p:cNvPicPr>
          <p:nvPr/>
        </p:nvPicPr>
        <p:blipFill rotWithShape="1">
          <a:blip r:embed="rId4"/>
          <a:srcRect l="7354" t="13375" r="8118" b="18945"/>
          <a:stretch/>
        </p:blipFill>
        <p:spPr>
          <a:xfrm rot="5400000">
            <a:off x="3746023" y="527521"/>
            <a:ext cx="4306664" cy="6105832"/>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2057085"/>
            <a:ext cx="1445364" cy="1648785"/>
          </a:xfrm>
          <a:prstGeom prst="rect">
            <a:avLst/>
          </a:prstGeom>
        </p:spPr>
      </p:pic>
      <p:sp>
        <p:nvSpPr>
          <p:cNvPr id="8" name="Rectangle 7"/>
          <p:cNvSpPr/>
          <p:nvPr/>
        </p:nvSpPr>
        <p:spPr>
          <a:xfrm>
            <a:off x="214856" y="3673881"/>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E3558760-17B7-2C48-8EF6-180E825E61A7}"/>
              </a:ext>
            </a:extLst>
          </p:cNvPr>
          <p:cNvPicPr>
            <a:picLocks noChangeAspect="1"/>
          </p:cNvPicPr>
          <p:nvPr/>
        </p:nvPicPr>
        <p:blipFill rotWithShape="1">
          <a:blip r:embed="rId6"/>
          <a:srcRect l="7354" t="13375" r="8118" b="18945"/>
          <a:stretch/>
        </p:blipFill>
        <p:spPr>
          <a:xfrm rot="5400000">
            <a:off x="4082829" y="834831"/>
            <a:ext cx="4052453" cy="5745421"/>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5676B095-9054-F348-A486-A512E768E0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110" y="502402"/>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340197"/>
          </a:xfrm>
          <a:prstGeom prst="rect">
            <a:avLst/>
          </a:prstGeom>
          <a:noFill/>
        </p:spPr>
        <p:txBody>
          <a:bodyPr wrap="square" rtlCol="0">
            <a:spAutoFit/>
          </a:bodyPr>
          <a:lstStyle/>
          <a:p>
            <a:r>
              <a:rPr lang="en-US" sz="1400" b="1" dirty="0"/>
              <a:t>Partner A:</a:t>
            </a:r>
            <a:r>
              <a:rPr lang="en-US" sz="1400" dirty="0"/>
              <a:t> I think what is happening is that two people are talking to a homeless person. What do you think is happening in the text? </a:t>
            </a:r>
          </a:p>
          <a:p>
            <a:endParaRPr lang="en-US" sz="1400" dirty="0"/>
          </a:p>
          <a:p>
            <a:endParaRPr lang="en-US" sz="1400" dirty="0"/>
          </a:p>
          <a:p>
            <a:r>
              <a:rPr lang="en-US" sz="1400" b="1" dirty="0"/>
              <a:t>Partner A:</a:t>
            </a:r>
            <a:r>
              <a:rPr lang="en-US" sz="1400" dirty="0"/>
              <a:t> I notice the homeless person has a sign that says, “Anything Helps”.  There is a paper cup in front of the sign. The person is asking for help. What evidence can you use to support your claim? </a:t>
            </a:r>
          </a:p>
          <a:p>
            <a:endParaRPr lang="en-US" sz="1400" b="1" dirty="0"/>
          </a:p>
          <a:p>
            <a:r>
              <a:rPr lang="en-US" sz="1400" b="1" dirty="0"/>
              <a:t>Partner A:</a:t>
            </a:r>
            <a:r>
              <a:rPr lang="en-US" sz="1400" dirty="0"/>
              <a:t> I notice the man and woman are crouching very close to the homeless person. I agree with you that they are asking the homeless person questions. I think they are asking the person questions so they can help him. Now what do you think is happening in the visual text? </a:t>
            </a:r>
          </a:p>
          <a:p>
            <a:endParaRPr lang="en-US" sz="1400" dirty="0"/>
          </a:p>
          <a:p>
            <a:endParaRPr lang="en-US" sz="1400" dirty="0"/>
          </a:p>
          <a:p>
            <a:r>
              <a:rPr lang="en-US" sz="1400" b="1" dirty="0"/>
              <a:t>Partner A: </a:t>
            </a:r>
            <a:r>
              <a:rPr lang="en-US" sz="1400" dirty="0"/>
              <a:t>I think what is happening is that they are interviewing the homeless person so that they can help him/her.</a:t>
            </a:r>
            <a:br>
              <a:rPr lang="en-US" sz="1400" dirty="0"/>
            </a:br>
            <a:endParaRPr lang="en-US" sz="1400" dirty="0"/>
          </a:p>
          <a:p>
            <a:endParaRPr lang="en-US" sz="1400" dirty="0"/>
          </a:p>
          <a:p>
            <a:endParaRPr lang="en-US" sz="14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sz="1400" dirty="0"/>
              <a:t>I think what is happening is that the man and woman are trying to help a homeless person. What can you add to your claim? </a:t>
            </a:r>
          </a:p>
          <a:p>
            <a:endParaRPr lang="en-US" sz="1400" b="1" dirty="0"/>
          </a:p>
          <a:p>
            <a:r>
              <a:rPr lang="en-US" sz="1400" b="1" dirty="0"/>
              <a:t>Partner B:</a:t>
            </a:r>
            <a:r>
              <a:rPr lang="en-US" sz="1400" dirty="0"/>
              <a:t> I notice that all three people are wearing beanies. The two people with papers are wearing winter jackets. The other person is covered with a blanket. The man and woman are trying to help the homeless person because it is very cold. What evidence can you see to support your claim? </a:t>
            </a:r>
          </a:p>
          <a:p>
            <a:endParaRPr lang="en-US" sz="1400" dirty="0"/>
          </a:p>
          <a:p>
            <a:r>
              <a:rPr lang="en-US" sz="1400" b="1" dirty="0"/>
              <a:t>Partner B</a:t>
            </a:r>
            <a:r>
              <a:rPr lang="en-US" sz="1400" dirty="0"/>
              <a:t> I think what is happening is that they are interviewing the homeless I think what is happening is that the man and woman are interviewing the homeless person and writing that information on the green paper. What do you think? </a:t>
            </a:r>
          </a:p>
          <a:p>
            <a:endParaRPr lang="en-US" sz="1400" dirty="0"/>
          </a:p>
          <a:p>
            <a:endParaRPr lang="en-US" sz="1400" b="1" dirty="0"/>
          </a:p>
          <a:p>
            <a:endParaRPr lang="en-US" sz="1400" b="1" dirty="0"/>
          </a:p>
          <a:p>
            <a:r>
              <a:rPr lang="en-US" sz="1400" b="1" dirty="0"/>
              <a:t>Partner B:</a:t>
            </a:r>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52438"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67267"/>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9284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24887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242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3282"/>
            <a:ext cx="1199599" cy="1048469"/>
          </a:xfrm>
          <a:prstGeom prst="rect">
            <a:avLst/>
          </a:prstGeom>
        </p:spPr>
      </p:pic>
    </p:spTree>
    <p:extLst>
      <p:ext uri="{BB962C8B-B14F-4D97-AF65-F5344CB8AC3E}">
        <p14:creationId xmlns:p14="http://schemas.microsoft.com/office/powerpoint/2010/main" val="36127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3A230D97-FBB4-4F41-8B21-BE40E4DA2ACC}"/>
              </a:ext>
            </a:extLst>
          </p:cNvPr>
          <p:cNvPicPr>
            <a:picLocks noChangeAspect="1"/>
          </p:cNvPicPr>
          <p:nvPr/>
        </p:nvPicPr>
        <p:blipFill rotWithShape="1">
          <a:blip r:embed="rId6"/>
          <a:srcRect l="7354" t="13375" r="8118" b="18945"/>
          <a:stretch/>
        </p:blipFill>
        <p:spPr>
          <a:xfrm rot="5400000">
            <a:off x="4232581" y="748609"/>
            <a:ext cx="3952977" cy="5604387"/>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67999AED-F366-6F40-81AF-CE94646D2D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2364" y="506829"/>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401479"/>
          </a:xfrm>
          <a:prstGeom prst="rect">
            <a:avLst/>
          </a:prstGeom>
          <a:noFill/>
        </p:spPr>
        <p:txBody>
          <a:bodyPr wrap="square" rtlCol="0">
            <a:spAutoFit/>
          </a:bodyPr>
          <a:lstStyle/>
          <a:p>
            <a:r>
              <a:rPr lang="en-US" sz="1500" b="1" dirty="0"/>
              <a:t>Partner A: </a:t>
            </a:r>
            <a:r>
              <a:rPr lang="en-US" sz="1500" dirty="0"/>
              <a:t>There is a homeless person. What do you think? </a:t>
            </a:r>
          </a:p>
          <a:p>
            <a:endParaRPr lang="en-US" sz="1500" dirty="0"/>
          </a:p>
          <a:p>
            <a:endParaRPr lang="en-US" sz="1500" dirty="0"/>
          </a:p>
          <a:p>
            <a:endParaRPr lang="en-US" sz="1500" b="1" dirty="0"/>
          </a:p>
          <a:p>
            <a:endParaRPr lang="en-US" sz="1500" b="1" dirty="0"/>
          </a:p>
          <a:p>
            <a:endParaRPr lang="en-US" sz="1500" b="1" dirty="0"/>
          </a:p>
          <a:p>
            <a:r>
              <a:rPr lang="en-US" sz="1500" b="1" dirty="0"/>
              <a:t>Partner A:</a:t>
            </a:r>
            <a:r>
              <a:rPr lang="en-US" sz="1500" dirty="0"/>
              <a:t>I notice it is cold. </a:t>
            </a:r>
          </a:p>
          <a:p>
            <a:endParaRPr lang="en-US" sz="1500" dirty="0"/>
          </a:p>
          <a:p>
            <a:endParaRPr lang="en-US" sz="1500" b="1" dirty="0"/>
          </a:p>
          <a:p>
            <a:endParaRPr lang="en-US" sz="1500" b="1" dirty="0"/>
          </a:p>
          <a:p>
            <a:endParaRPr lang="en-US" sz="1500" b="1" dirty="0"/>
          </a:p>
          <a:p>
            <a:endParaRPr lang="en-US" sz="1500" b="1" dirty="0"/>
          </a:p>
          <a:p>
            <a:r>
              <a:rPr lang="en-US" sz="1500" b="1" dirty="0"/>
              <a:t>Partner A:</a:t>
            </a:r>
            <a:r>
              <a:rPr lang="en-US" sz="1500" dirty="0"/>
              <a:t>I notice two people talking to the homeless person. </a:t>
            </a:r>
          </a:p>
          <a:p>
            <a:endParaRPr lang="en-US" sz="1500" dirty="0"/>
          </a:p>
          <a:p>
            <a:endParaRPr lang="en-US" sz="1500" b="1" dirty="0"/>
          </a:p>
          <a:p>
            <a:endParaRPr lang="en-US" sz="1500" b="1" dirty="0"/>
          </a:p>
          <a:p>
            <a:endParaRPr lang="en-US" sz="1500" b="1" dirty="0"/>
          </a:p>
          <a:p>
            <a:r>
              <a:rPr lang="en-US" sz="1500" b="1" dirty="0"/>
              <a:t>Partner A: </a:t>
            </a:r>
            <a:r>
              <a:rPr lang="en-US" sz="1500" dirty="0"/>
              <a:t>The two people are talking to the homeless person because it is cold. </a:t>
            </a:r>
          </a:p>
          <a:p>
            <a:r>
              <a:rPr lang="en-US" sz="1500" dirty="0"/>
              <a:t>	</a:t>
            </a:r>
          </a:p>
          <a:p>
            <a:endParaRPr lang="en-US" sz="1500" dirty="0"/>
          </a:p>
        </p:txBody>
      </p:sp>
      <p:sp>
        <p:nvSpPr>
          <p:cNvPr id="5" name="TextBox 4"/>
          <p:cNvSpPr txBox="1"/>
          <p:nvPr/>
        </p:nvSpPr>
        <p:spPr>
          <a:xfrm>
            <a:off x="4591715" y="1137220"/>
            <a:ext cx="3619308" cy="5632311"/>
          </a:xfrm>
          <a:prstGeom prst="rect">
            <a:avLst/>
          </a:prstGeom>
          <a:noFill/>
        </p:spPr>
        <p:txBody>
          <a:bodyPr wrap="square" rtlCol="0">
            <a:spAutoFit/>
          </a:bodyPr>
          <a:lstStyle/>
          <a:p>
            <a:r>
              <a:rPr lang="en-US" sz="1500" b="1" dirty="0"/>
              <a:t>Partner B: </a:t>
            </a:r>
            <a:r>
              <a:rPr lang="en-US" sz="1500" dirty="0"/>
              <a:t>The homeless person is asking for money. What do you think? </a:t>
            </a:r>
          </a:p>
          <a:p>
            <a:endParaRPr lang="en-US" sz="1500" b="1" dirty="0"/>
          </a:p>
          <a:p>
            <a:endParaRPr lang="en-US" sz="1500" b="1" dirty="0"/>
          </a:p>
          <a:p>
            <a:endParaRPr lang="en-US" sz="1500" b="1" dirty="0"/>
          </a:p>
          <a:p>
            <a:endParaRPr lang="en-US" sz="1500" b="1" dirty="0"/>
          </a:p>
          <a:p>
            <a:endParaRPr lang="en-US" sz="1500" b="1" dirty="0"/>
          </a:p>
          <a:p>
            <a:r>
              <a:rPr lang="en-US" sz="1500" b="1" dirty="0"/>
              <a:t>Partner B: </a:t>
            </a:r>
            <a:r>
              <a:rPr lang="en-US" sz="1500" dirty="0"/>
              <a:t>I notice the homeless person is sleeping on the ground. </a:t>
            </a:r>
          </a:p>
          <a:p>
            <a:endParaRPr lang="en-US" sz="1500" dirty="0"/>
          </a:p>
          <a:p>
            <a:endParaRPr lang="en-US" sz="1500" dirty="0"/>
          </a:p>
          <a:p>
            <a:endParaRPr lang="en-US" sz="1500" dirty="0"/>
          </a:p>
          <a:p>
            <a:endParaRPr lang="en-US" sz="1500" b="1" dirty="0"/>
          </a:p>
          <a:p>
            <a:r>
              <a:rPr lang="en-US" sz="1500" b="1" dirty="0"/>
              <a:t>Partner B: </a:t>
            </a:r>
            <a:r>
              <a:rPr lang="en-US" sz="1500" dirty="0"/>
              <a:t>I think the two people are going to give the homeless person money. </a:t>
            </a:r>
          </a:p>
          <a:p>
            <a:endParaRPr lang="en-US" sz="1500" dirty="0"/>
          </a:p>
          <a:p>
            <a:endParaRPr lang="en-US" sz="1500" b="1" dirty="0"/>
          </a:p>
          <a:p>
            <a:endParaRPr lang="en-US" sz="1500" b="1" dirty="0"/>
          </a:p>
          <a:p>
            <a:endParaRPr lang="en-US" sz="1500" b="1" dirty="0"/>
          </a:p>
          <a:p>
            <a:r>
              <a:rPr lang="en-US" sz="1500" b="1" dirty="0"/>
              <a:t>Partner B</a:t>
            </a:r>
            <a:r>
              <a:rPr lang="en-US" sz="1500" dirty="0"/>
              <a:t>: The two people are asking the homeless person if she/he needs help.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19063"/>
            <a:ext cx="8229600" cy="1001712"/>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90465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791" y="516977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11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2155"/>
            <a:ext cx="1199599" cy="1048469"/>
          </a:xfrm>
          <a:prstGeom prst="rect">
            <a:avLst/>
          </a:prstGeom>
        </p:spPr>
      </p:pic>
    </p:spTree>
    <p:extLst>
      <p:ext uri="{BB962C8B-B14F-4D97-AF65-F5344CB8AC3E}">
        <p14:creationId xmlns:p14="http://schemas.microsoft.com/office/powerpoint/2010/main" val="125043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30330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CE918AF6-B1CE-2F44-A16D-5EFDD2AFFD97}"/>
              </a:ext>
            </a:extLst>
          </p:cNvPr>
          <p:cNvPicPr>
            <a:picLocks noChangeAspect="1"/>
          </p:cNvPicPr>
          <p:nvPr/>
        </p:nvPicPr>
        <p:blipFill>
          <a:blip r:embed="rId5"/>
          <a:stretch>
            <a:fillRect/>
          </a:stretch>
        </p:blipFill>
        <p:spPr>
          <a:xfrm>
            <a:off x="1015217" y="1250166"/>
            <a:ext cx="6947657" cy="4877592"/>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75770"/>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50607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37941" y="1975405"/>
            <a:ext cx="4987016" cy="4236490"/>
          </a:xfrm>
          <a:prstGeom prst="rect">
            <a:avLst/>
          </a:prstGeom>
          <a:solidFill>
            <a:schemeClr val="bg1"/>
          </a:solidFill>
          <a:ln w="50800">
            <a:solidFill>
              <a:srgbClr val="C00000"/>
            </a:solidFill>
            <a:miter lim="800000"/>
            <a:headEnd/>
            <a:tailEnd/>
          </a:ln>
        </p:spPr>
      </p:pic>
      <p:pic>
        <p:nvPicPr>
          <p:cNvPr id="15" name="Picture 14">
            <a:extLst>
              <a:ext uri="{FF2B5EF4-FFF2-40B4-BE49-F238E27FC236}">
                <a16:creationId xmlns:a16="http://schemas.microsoft.com/office/drawing/2014/main" id="{EBF4ABA4-D54B-3C46-8A9B-09829BC3BF85}"/>
              </a:ext>
            </a:extLst>
          </p:cNvPr>
          <p:cNvPicPr>
            <a:picLocks noChangeAspect="1"/>
          </p:cNvPicPr>
          <p:nvPr/>
        </p:nvPicPr>
        <p:blipFill>
          <a:blip r:embed="rId8"/>
          <a:stretch>
            <a:fillRect/>
          </a:stretch>
        </p:blipFill>
        <p:spPr>
          <a:xfrm>
            <a:off x="5353501" y="2808325"/>
            <a:ext cx="3555495" cy="2496130"/>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35777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4" name="Picture 3">
            <a:extLst>
              <a:ext uri="{FF2B5EF4-FFF2-40B4-BE49-F238E27FC236}">
                <a16:creationId xmlns:a16="http://schemas.microsoft.com/office/drawing/2014/main" id="{AE6F730C-BA6D-2242-8DD3-DCE0F124E04E}"/>
              </a:ext>
            </a:extLst>
          </p:cNvPr>
          <p:cNvPicPr>
            <a:picLocks noChangeAspect="1"/>
          </p:cNvPicPr>
          <p:nvPr/>
        </p:nvPicPr>
        <p:blipFill>
          <a:blip r:embed="rId3"/>
          <a:stretch>
            <a:fillRect/>
          </a:stretch>
        </p:blipFill>
        <p:spPr>
          <a:xfrm>
            <a:off x="378990" y="976993"/>
            <a:ext cx="4136739" cy="5353427"/>
          </a:xfrm>
          <a:prstGeom prst="rect">
            <a:avLst/>
          </a:prstGeom>
        </p:spPr>
      </p:pic>
      <p:pic>
        <p:nvPicPr>
          <p:cNvPr id="7" name="Picture 6">
            <a:extLst>
              <a:ext uri="{FF2B5EF4-FFF2-40B4-BE49-F238E27FC236}">
                <a16:creationId xmlns:a16="http://schemas.microsoft.com/office/drawing/2014/main" id="{DFB33D16-708C-F143-922E-B4695D0014E2}"/>
              </a:ext>
            </a:extLst>
          </p:cNvPr>
          <p:cNvPicPr>
            <a:picLocks noChangeAspect="1"/>
          </p:cNvPicPr>
          <p:nvPr/>
        </p:nvPicPr>
        <p:blipFill>
          <a:blip r:embed="rId4"/>
          <a:stretch>
            <a:fillRect/>
          </a:stretch>
        </p:blipFill>
        <p:spPr>
          <a:xfrm>
            <a:off x="4567050" y="976993"/>
            <a:ext cx="4136739" cy="5353427"/>
          </a:xfrm>
          <a:prstGeom prst="rect">
            <a:avLst/>
          </a:prstGeom>
        </p:spPr>
      </p:pic>
    </p:spTree>
    <p:extLst>
      <p:ext uri="{BB962C8B-B14F-4D97-AF65-F5344CB8AC3E}">
        <p14:creationId xmlns:p14="http://schemas.microsoft.com/office/powerpoint/2010/main" val="412930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4D6E3-340B-7249-8A5B-29EE365AE8B8}"/>
              </a:ext>
            </a:extLst>
          </p:cNvPr>
          <p:cNvPicPr>
            <a:picLocks noChangeAspect="1"/>
          </p:cNvPicPr>
          <p:nvPr/>
        </p:nvPicPr>
        <p:blipFill>
          <a:blip r:embed="rId2"/>
          <a:stretch>
            <a:fillRect/>
          </a:stretch>
        </p:blipFill>
        <p:spPr>
          <a:xfrm>
            <a:off x="2470958" y="956599"/>
            <a:ext cx="4154925" cy="5376961"/>
          </a:xfrm>
          <a:prstGeom prst="rect">
            <a:avLst/>
          </a:prstGeom>
        </p:spPr>
      </p:pic>
    </p:spTree>
    <p:extLst>
      <p:ext uri="{BB962C8B-B14F-4D97-AF65-F5344CB8AC3E}">
        <p14:creationId xmlns:p14="http://schemas.microsoft.com/office/powerpoint/2010/main" val="396105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323651"/>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20242466-5DAC-AF44-93A2-26A2A495D9F2}"/>
              </a:ext>
            </a:extLst>
          </p:cNvPr>
          <p:cNvPicPr>
            <a:picLocks noChangeAspect="1"/>
          </p:cNvPicPr>
          <p:nvPr/>
        </p:nvPicPr>
        <p:blipFill rotWithShape="1">
          <a:blip r:embed="rId4"/>
          <a:srcRect l="4653" t="13866" r="6887" b="15938"/>
          <a:stretch/>
        </p:blipFill>
        <p:spPr>
          <a:xfrm rot="5400000">
            <a:off x="3445676" y="225906"/>
            <a:ext cx="4609765" cy="6329895"/>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6541D29D-7736-1E45-9AE1-9581B2429CDF}"/>
              </a:ext>
            </a:extLst>
          </p:cNvPr>
          <p:cNvPicPr>
            <a:picLocks noChangeAspect="1"/>
          </p:cNvPicPr>
          <p:nvPr/>
        </p:nvPicPr>
        <p:blipFill rotWithShape="1">
          <a:blip r:embed="rId6"/>
          <a:srcRect l="4653" t="13866" r="6887" b="15938"/>
          <a:stretch/>
        </p:blipFill>
        <p:spPr>
          <a:xfrm rot="5400000">
            <a:off x="4104372" y="782091"/>
            <a:ext cx="4029168" cy="5532649"/>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77A7AA29-8572-9849-A05F-FCE9D6F7D9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90691" y="482200"/>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547</TotalTime>
  <Words>3684</Words>
  <Application>Microsoft Macintosh PowerPoint</Application>
  <PresentationFormat>On-screen Show (4:3)</PresentationFormat>
  <Paragraphs>683</Paragraphs>
  <Slides>54</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REVIEW Non- Model What is happening in this visual text. Provide evidence from the text to support your claim.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52</cp:revision>
  <dcterms:created xsi:type="dcterms:W3CDTF">2019-08-28T17:10:57Z</dcterms:created>
  <dcterms:modified xsi:type="dcterms:W3CDTF">2019-09-16T17:02:23Z</dcterms:modified>
</cp:coreProperties>
</file>